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1" r:id="rId6"/>
    <p:sldId id="262" r:id="rId7"/>
    <p:sldId id="291" r:id="rId8"/>
    <p:sldId id="297" r:id="rId9"/>
    <p:sldId id="292" r:id="rId10"/>
    <p:sldId id="295" r:id="rId11"/>
    <p:sldId id="263" r:id="rId12"/>
    <p:sldId id="288" r:id="rId13"/>
    <p:sldId id="264" r:id="rId14"/>
    <p:sldId id="283" r:id="rId15"/>
    <p:sldId id="268" r:id="rId16"/>
    <p:sldId id="270" r:id="rId17"/>
    <p:sldId id="289" r:id="rId18"/>
    <p:sldId id="271" r:id="rId19"/>
    <p:sldId id="284" r:id="rId20"/>
    <p:sldId id="290" r:id="rId21"/>
    <p:sldId id="301" r:id="rId22"/>
    <p:sldId id="300" r:id="rId23"/>
    <p:sldId id="273" r:id="rId24"/>
    <p:sldId id="286" r:id="rId25"/>
    <p:sldId id="287" r:id="rId26"/>
    <p:sldId id="274" r:id="rId27"/>
    <p:sldId id="278" r:id="rId28"/>
    <p:sldId id="293" r:id="rId29"/>
    <p:sldId id="298" r:id="rId30"/>
    <p:sldId id="299" r:id="rId3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86" autoAdjust="0"/>
    <p:restoredTop sz="94660"/>
  </p:normalViewPr>
  <p:slideViewPr>
    <p:cSldViewPr snapToGrid="0" showGuides="1">
      <p:cViewPr varScale="1">
        <p:scale>
          <a:sx n="160" d="100"/>
          <a:sy n="160" d="100"/>
        </p:scale>
        <p:origin x="119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26F59-2ABF-D94D-89FB-1BDBE81CB06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83BFF-9BEB-964A-9740-EBAB02BA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067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483BFF-9BEB-964A-9740-EBAB02BAA37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996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 hasCustomPrompt="1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 hasCustomPrompt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 hasCustomPrompt="1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 hasCustomPrompt="1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 hasCustomPrompt="1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 hasCustomPrompt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/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/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/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68A1AF-9B6B-4B23-9745-50C8BCD1C036}" type="datetimeFigureOut">
              <a:rPr lang="fr-FR" smtClean="0"/>
              <a:t>10/11/2024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5A9504-0224-46F7-AEAD-838A9172159D}" type="slidenum">
              <a:rPr lang="fr-FR" smtClean="0"/>
              <a:t>‹N°›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orme libre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4084" y="2005069"/>
            <a:ext cx="10362271" cy="5354197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>
                <a:effectLst/>
              </a:rPr>
            </a:br>
            <a:r>
              <a:rPr lang="fr-FR" dirty="0">
                <a:effectLst/>
              </a:rPr>
              <a:t> 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 </a:t>
            </a:r>
            <a:br>
              <a:rPr lang="fr-FR" dirty="0">
                <a:effectLst/>
              </a:rPr>
            </a:br>
            <a:br>
              <a:rPr lang="fr-FR" dirty="0">
                <a:effectLst/>
              </a:rPr>
            </a:br>
            <a:br>
              <a:rPr lang="fr-FR" dirty="0">
                <a:effectLst/>
              </a:rPr>
            </a:br>
            <a:br>
              <a:rPr lang="fr-FR" dirty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fr-FR" sz="4900" i="1" dirty="0">
                <a:solidFill>
                  <a:schemeClr val="accent4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  <a:t>COUR D’APPEL DE DAKAR</a:t>
            </a:r>
            <a:br>
              <a:rPr lang="fr-FR" sz="4900" i="1" dirty="0">
                <a:solidFill>
                  <a:schemeClr val="accent4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</a:br>
            <a:r>
              <a:rPr lang="fr-FR" sz="4900" i="1" dirty="0">
                <a:solidFill>
                  <a:schemeClr val="accent4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  <a:t>TRIBUNAL DE GRANDE INSTANCE HORS CLASSE DE DAKAR </a:t>
            </a:r>
            <a:r>
              <a:rPr lang="fr-FR" dirty="0">
                <a:solidFill>
                  <a:schemeClr val="accent4">
                    <a:lumMod val="75000"/>
                  </a:schemeClr>
                </a:solidFill>
                <a:effectLst/>
              </a:rPr>
              <a:t>  </a:t>
            </a:r>
            <a:br>
              <a:rPr lang="fr-FR" dirty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fr-FR" i="1" dirty="0">
                <a:solidFill>
                  <a:schemeClr val="accent4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  <a:t>ASSEMBLEE GENERALE ORDINAIRE de rentrée judiciaire année 2024 -  2025</a:t>
            </a:r>
            <a:br>
              <a:rPr lang="fr-FR" i="1" dirty="0">
                <a:solidFill>
                  <a:schemeClr val="accent4">
                    <a:lumMod val="75000"/>
                  </a:schemeClr>
                </a:solidFill>
                <a:effectLst/>
                <a:latin typeface="Algerian" panose="04020705040A02060702" pitchFamily="82" charset="0"/>
              </a:rPr>
            </a:br>
            <a:r>
              <a:rPr lang="fr-FR" dirty="0">
                <a:solidFill>
                  <a:schemeClr val="accent4">
                    <a:lumMod val="75000"/>
                  </a:schemeClr>
                </a:solidFill>
                <a:effectLst/>
              </a:rPr>
              <a:t>JEUDI 07 NOVEMBRE 2024</a:t>
            </a:r>
            <a:b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</a:br>
            <a:endParaRPr lang="fr-FR" i="1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lgerian" panose="04020705040A02060702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6165" y="287225"/>
            <a:ext cx="8911687" cy="638020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>
                <a:latin typeface="Algerian" panose="04020705040A02060702" pitchFamily="82" charset="0"/>
              </a:rPr>
            </a:br>
            <a:r>
              <a:rPr lang="fr-FR" dirty="0">
                <a:latin typeface="Algerian" panose="04020705040A02060702" pitchFamily="82" charset="0"/>
              </a:rPr>
              <a:t>2° </a:t>
            </a:r>
            <a:r>
              <a:rPr lang="fr-FR" sz="3600" b="1" dirty="0">
                <a:latin typeface="Algerian" panose="04020705040A02060702" pitchFamily="82" charset="0"/>
              </a:rPr>
              <a:t>CHAMBRE DU STATUT PERSONNEL</a:t>
            </a:r>
            <a:endParaRPr lang="fr-FR" dirty="0">
              <a:latin typeface="Algerian" panose="04020705040A02060702" pitchFamily="82" charset="0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20968" y="3009570"/>
          <a:ext cx="11083644" cy="342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</a:t>
                      </a:r>
                      <a:endParaRPr lang="fr-FR" sz="2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JOURS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ctr"/>
                        </a:tabLs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NATURE</a:t>
                      </a:r>
                      <a:r>
                        <a:rPr lang="fr-FR" sz="1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 JUDICIAIRE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(2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éme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4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lundis Ouvrables)</a:t>
                      </a:r>
                    </a:p>
                    <a:p>
                      <a:endParaRPr lang="fr-FR" sz="2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800" dirty="0"/>
                        <a:t>         AFFAIRES</a:t>
                      </a:r>
                      <a:r>
                        <a:rPr lang="fr-FR" sz="1800" baseline="0" dirty="0"/>
                        <a:t> CIVILES</a:t>
                      </a:r>
                      <a:endParaRPr lang="fr-FR" sz="18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8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        SALLE</a:t>
                      </a:r>
                      <a:r>
                        <a:rPr lang="fr-FR" sz="1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N°02</a:t>
                      </a: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endParaRPr lang="fr-FR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516201" y="925073"/>
            <a:ext cx="10851614" cy="2046556"/>
          </a:xfrm>
          <a:prstGeom prst="roundRect">
            <a:avLst/>
          </a:prstGeom>
          <a:solidFill>
            <a:schemeClr val="bg1">
              <a:lumMod val="85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sz="2000" i="1" dirty="0"/>
          </a:p>
          <a:p>
            <a:r>
              <a:rPr lang="fr-FR" sz="2000" b="1" i="1" dirty="0"/>
              <a:t>PRESIDENTE :         </a:t>
            </a:r>
            <a:r>
              <a:rPr lang="fr-FR" sz="2400" dirty="0"/>
              <a:t>BOUBACAR KASSÉ SANE</a:t>
            </a:r>
            <a:r>
              <a:rPr lang="fr-FR" sz="2000" b="1" i="1" dirty="0"/>
              <a:t>				</a:t>
            </a:r>
          </a:p>
          <a:p>
            <a:r>
              <a:rPr lang="fr-FR" sz="2000" b="1" i="1" dirty="0"/>
              <a:t>MEMBRES :     </a:t>
            </a:r>
            <a:r>
              <a:rPr lang="fr-FR" sz="2000" dirty="0"/>
              <a:t> MAIMOUNA THIOUNE- AISSATOU CISSE</a:t>
            </a:r>
          </a:p>
          <a:p>
            <a:r>
              <a:rPr lang="fr-FR" sz="2000" b="1" i="1" dirty="0"/>
              <a:t>SUPPLEANT : </a:t>
            </a:r>
            <a:r>
              <a:rPr lang="fr-FR" sz="2000" i="1" dirty="0"/>
              <a:t>CHEIKH ISMAIL AIDARA DIOP  </a:t>
            </a:r>
          </a:p>
          <a:p>
            <a:r>
              <a:rPr lang="fr-FR" sz="2000" b="1" i="1" dirty="0"/>
              <a:t>GREFFIER :      </a:t>
            </a:r>
            <a:r>
              <a:rPr lang="fr-FR" sz="2000" i="1" dirty="0"/>
              <a:t>ME IBRAHIMA FALL</a:t>
            </a:r>
            <a:endParaRPr lang="fr-FR" sz="2000" dirty="0"/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4433" y="168084"/>
            <a:ext cx="8911687" cy="432445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latin typeface="Algerian" panose="04020705040A02060702" pitchFamily="82" charset="0"/>
              </a:rPr>
              <a:t>1</a:t>
            </a:r>
            <a:r>
              <a:rPr lang="fr-FR" sz="3200" b="1" baseline="30000" dirty="0">
                <a:latin typeface="Algerian" panose="04020705040A02060702" pitchFamily="82" charset="0"/>
              </a:rPr>
              <a:t>ère</a:t>
            </a:r>
            <a:r>
              <a:rPr lang="fr-FR" sz="3200" b="1" dirty="0">
                <a:latin typeface="Algerian" panose="04020705040A02060702" pitchFamily="82" charset="0"/>
              </a:rPr>
              <a:t>  CHAMBRE CIVILe</a:t>
            </a:r>
            <a:endParaRPr lang="fr-FR" sz="3200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396816" y="3395830"/>
          <a:ext cx="11033034" cy="3289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1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1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3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5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ANNEE JUDICIAIRE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2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3</a:t>
                      </a:r>
                      <a:r>
                        <a:rPr lang="fr-FR" sz="2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Jeudis Ouvrables)</a:t>
                      </a:r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2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  <a:p>
                      <a:endParaRPr lang="fr-FR" sz="2400" dirty="0"/>
                    </a:p>
                    <a:p>
                      <a:r>
                        <a:rPr lang="fr-FR" sz="2400" dirty="0"/>
                        <a:t>AFFAIRES CIVILES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</a:t>
                      </a:r>
                      <a:r>
                        <a:rPr lang="fr-FR" sz="1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N°02 </a:t>
                      </a: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231354" y="689612"/>
            <a:ext cx="11402458" cy="2549347"/>
          </a:xfrm>
          <a:prstGeom prst="roundRect">
            <a:avLst/>
          </a:prstGeom>
          <a:solidFill>
            <a:schemeClr val="bg2">
              <a:lumMod val="75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fr-FR" sz="2000" b="1" i="1" dirty="0"/>
              <a:t>PRESIDENTE</a:t>
            </a:r>
            <a:r>
              <a:rPr lang="fr-FR" sz="2000" i="1" dirty="0"/>
              <a:t> :    </a:t>
            </a:r>
            <a:r>
              <a:rPr lang="fr-FR" sz="2000" dirty="0"/>
              <a:t>NDEYE ROKHAYA SENE </a:t>
            </a:r>
            <a:r>
              <a:rPr lang="fr-FR" sz="2000" i="1" dirty="0"/>
              <a:t>				</a:t>
            </a:r>
          </a:p>
          <a:p>
            <a:r>
              <a:rPr lang="fr-FR" sz="2000" b="1" i="1" dirty="0"/>
              <a:t>MEMBRES</a:t>
            </a:r>
            <a:r>
              <a:rPr lang="fr-FR" sz="2000" i="1" dirty="0"/>
              <a:t> :    </a:t>
            </a:r>
            <a:r>
              <a:rPr lang="fr-FR" sz="2000" dirty="0"/>
              <a:t>ALYMATOU THIOYE – </a:t>
            </a:r>
            <a:r>
              <a:rPr lang="fr-FR" sz="2000" b="1" dirty="0"/>
              <a:t>NDEYE SEYNABOU WADE</a:t>
            </a:r>
          </a:p>
          <a:p>
            <a:r>
              <a:rPr lang="fr-FR" sz="2000" b="1" i="1" dirty="0"/>
              <a:t>JUGES DE LA MISE EN ETAT</a:t>
            </a:r>
            <a:r>
              <a:rPr lang="fr-FR" sz="2000" i="1" dirty="0"/>
              <a:t> :</a:t>
            </a:r>
            <a:r>
              <a:rPr lang="fr-FR" sz="2000" dirty="0"/>
              <a:t> ALYMATOU THIOYE – NDEYE SEYNABOU WADE</a:t>
            </a:r>
          </a:p>
          <a:p>
            <a:r>
              <a:rPr lang="fr-FR" sz="2000" b="1" i="1" dirty="0"/>
              <a:t>SUPPLEANTS</a:t>
            </a:r>
            <a:r>
              <a:rPr lang="fr-FR" sz="2000" i="1" dirty="0"/>
              <a:t> :  ADAMA CIRA DRAME - FATOU BINETOU BADJI, AUGUSTIN ALIBO MANGA- KHADY DIEME – AUDE MARGUERITE MBAYE BADIANE</a:t>
            </a:r>
            <a:endParaRPr lang="fr-FR" sz="2000" b="1" i="1" dirty="0"/>
          </a:p>
          <a:p>
            <a:r>
              <a:rPr lang="fr-FR" sz="2000" i="1" dirty="0"/>
              <a:t>               </a:t>
            </a:r>
            <a:endParaRPr lang="fr-FR" sz="2000" b="1" i="1" dirty="0"/>
          </a:p>
          <a:p>
            <a:r>
              <a:rPr lang="fr-FR" sz="2000" b="1" i="1" dirty="0"/>
              <a:t>GREFFIER</a:t>
            </a:r>
            <a:r>
              <a:rPr lang="fr-FR" sz="2000" i="1" dirty="0"/>
              <a:t> :                       </a:t>
            </a:r>
            <a:r>
              <a:rPr lang="fr-FR" sz="2000" b="1" i="1" dirty="0"/>
              <a:t>Mes AISSATOU SARR MANE - Marie Louise Natacha DIEME</a:t>
            </a:r>
          </a:p>
          <a:p>
            <a:endParaRPr lang="fr-FR" sz="2000" b="1" i="1" dirty="0"/>
          </a:p>
          <a:p>
            <a:r>
              <a:rPr lang="fr-FR" sz="1600" dirty="0"/>
              <a:t> </a:t>
            </a:r>
          </a:p>
          <a:p>
            <a:r>
              <a:rPr lang="fr-FR" sz="1600" dirty="0"/>
              <a:t>     </a:t>
            </a:r>
          </a:p>
          <a:p>
            <a:pPr algn="ctr"/>
            <a:endParaRPr lang="en-US" sz="1600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4433" y="168084"/>
            <a:ext cx="8911687" cy="432445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latin typeface="Algerian" panose="04020705040A02060702" pitchFamily="82" charset="0"/>
              </a:rPr>
              <a:t>2</a:t>
            </a:r>
            <a:r>
              <a:rPr lang="fr-FR" sz="3200" b="1" baseline="30000" dirty="0">
                <a:latin typeface="Algerian" panose="04020705040A02060702" pitchFamily="82" charset="0"/>
              </a:rPr>
              <a:t>ème</a:t>
            </a:r>
            <a:r>
              <a:rPr lang="fr-FR" sz="3200" b="1" dirty="0">
                <a:latin typeface="Algerian" panose="04020705040A02060702" pitchFamily="82" charset="0"/>
              </a:rPr>
              <a:t>   CHAMBRE CIVILe</a:t>
            </a:r>
            <a:endParaRPr lang="fr-FR" sz="3200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396816" y="3395830"/>
          <a:ext cx="11033034" cy="3289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1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1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3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5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ANNEE JUDICIAIRE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2000" b="1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2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3</a:t>
                      </a:r>
                      <a:r>
                        <a:rPr lang="fr-FR" sz="2000" b="1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mardis Ouvrables)</a:t>
                      </a:r>
                      <a:endParaRPr lang="fr-F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24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b="1" dirty="0"/>
                    </a:p>
                    <a:p>
                      <a:endParaRPr lang="fr-FR" sz="2400" b="1" dirty="0"/>
                    </a:p>
                    <a:p>
                      <a:r>
                        <a:rPr lang="fr-FR" sz="2400" b="1" dirty="0"/>
                        <a:t>AFFAIRES CIVILES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</a:t>
                      </a:r>
                      <a:r>
                        <a:rPr lang="fr-FR" sz="1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N°02 </a:t>
                      </a: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352541" y="600529"/>
            <a:ext cx="11116018" cy="27596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  <a:p>
            <a:endParaRPr lang="en-US" sz="1600" dirty="0"/>
          </a:p>
          <a:p>
            <a:r>
              <a:rPr lang="fr-FR" sz="2000" b="1" dirty="0"/>
              <a:t>PRESIDENT</a:t>
            </a:r>
            <a:r>
              <a:rPr lang="fr-FR" sz="2000" dirty="0"/>
              <a:t> :       FATOU DIAGNE THIAW </a:t>
            </a:r>
            <a:r>
              <a:rPr lang="fr-FR" sz="2000" b="1" dirty="0"/>
              <a:t>				</a:t>
            </a:r>
          </a:p>
          <a:p>
            <a:r>
              <a:rPr lang="fr-FR" sz="2000" b="1" dirty="0"/>
              <a:t>MEMBRES :</a:t>
            </a:r>
            <a:r>
              <a:rPr lang="fr-FR" sz="2000" dirty="0"/>
              <a:t>– MYRIAM KAMITE -MADJIGUENE TOURE –</a:t>
            </a:r>
          </a:p>
          <a:p>
            <a:r>
              <a:rPr lang="fr-FR" sz="2000" b="1" dirty="0"/>
              <a:t>JUGES DE LA MISE EN ETAT :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MYRIAM KAMITE – MADJIGUENE TOURE</a:t>
            </a:r>
            <a:endParaRPr lang="fr-FR" sz="2000" b="1" dirty="0"/>
          </a:p>
          <a:p>
            <a:r>
              <a:rPr lang="fr-FR" sz="2000" b="1" dirty="0"/>
              <a:t>SUPPLEANTE  :  </a:t>
            </a:r>
            <a:r>
              <a:rPr lang="fr-FR" sz="2000" dirty="0"/>
              <a:t>AISSATOU CISSE </a:t>
            </a:r>
          </a:p>
          <a:p>
            <a:r>
              <a:rPr lang="fr-FR" sz="2000" b="1" dirty="0"/>
              <a:t>GREFFIER</a:t>
            </a:r>
            <a:r>
              <a:rPr lang="fr-FR" sz="2000" dirty="0"/>
              <a:t> :   Me Me Germaine </a:t>
            </a:r>
            <a:r>
              <a:rPr lang="fr-FR" sz="2000" dirty="0" err="1"/>
              <a:t>Ndéo</a:t>
            </a:r>
            <a:r>
              <a:rPr lang="fr-FR" sz="2000" dirty="0"/>
              <a:t> GNING DRAME </a:t>
            </a:r>
          </a:p>
          <a:p>
            <a:endParaRPr lang="fr-FR" sz="2000" dirty="0"/>
          </a:p>
          <a:p>
            <a:r>
              <a:rPr lang="fr-FR" sz="1600" dirty="0"/>
              <a:t>     </a:t>
            </a:r>
          </a:p>
          <a:p>
            <a:endParaRPr lang="fr-FR" sz="1600" dirty="0"/>
          </a:p>
          <a:p>
            <a:pPr algn="ctr"/>
            <a:endParaRPr lang="en-US" sz="1600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2611" y="194619"/>
            <a:ext cx="8911687" cy="728172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latin typeface="Algerian" panose="04020705040A02060702" pitchFamily="82" charset="0"/>
              </a:rPr>
              <a:t>3</a:t>
            </a:r>
            <a:r>
              <a:rPr lang="fr-FR" sz="3200" b="1" baseline="30000" dirty="0">
                <a:latin typeface="Algerian" panose="04020705040A02060702" pitchFamily="82" charset="0"/>
              </a:rPr>
              <a:t>ème</a:t>
            </a:r>
            <a:r>
              <a:rPr lang="fr-FR" sz="3200" b="1" dirty="0">
                <a:latin typeface="Algerian" panose="04020705040A02060702" pitchFamily="82" charset="0"/>
              </a:rPr>
              <a:t> CHAMBRE CIVILE</a:t>
            </a:r>
            <a:br>
              <a:rPr lang="fr-FR" sz="2400" dirty="0"/>
            </a:br>
            <a:endParaRPr lang="fr-FR" sz="2400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922242" y="3116122"/>
          <a:ext cx="10349348" cy="3310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7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55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5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ANNEE JUDICIAIRE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</a:t>
                      </a:r>
                      <a:r>
                        <a:rPr lang="fr-FR" sz="2000" b="1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eme</a:t>
                      </a:r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4</a:t>
                      </a:r>
                      <a:r>
                        <a:rPr lang="fr-FR" sz="2000" b="1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mercredis Ouvrables)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  <a:p>
                      <a:endParaRPr lang="fr-FR" sz="2000" b="1" dirty="0"/>
                    </a:p>
                    <a:p>
                      <a:r>
                        <a:rPr lang="fr-FR" sz="2000" b="1" dirty="0"/>
                        <a:t>AFFAIRES CIVILES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</a:t>
                      </a:r>
                      <a:r>
                        <a:rPr lang="fr-FR" sz="20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N°02</a:t>
                      </a: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837282" y="528810"/>
            <a:ext cx="10036366" cy="244724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dirty="0"/>
          </a:p>
          <a:p>
            <a:endParaRPr lang="fr-FR" dirty="0"/>
          </a:p>
          <a:p>
            <a:r>
              <a:rPr lang="fr-FR" sz="2000" b="1" dirty="0"/>
              <a:t>PRESIDENT :  SAMBA NDIAYE </a:t>
            </a:r>
          </a:p>
          <a:p>
            <a:r>
              <a:rPr lang="fr-FR" sz="2000" b="1" dirty="0"/>
              <a:t>MEMBRES :– </a:t>
            </a:r>
            <a:r>
              <a:rPr lang="fr-FR" sz="2000" dirty="0"/>
              <a:t>CHEIKH MBACKE GUISSE - </a:t>
            </a:r>
            <a:r>
              <a:rPr lang="fr-FR" sz="2000" b="1" dirty="0"/>
              <a:t>BABACAR DIOMAYE DIOUF</a:t>
            </a:r>
          </a:p>
          <a:p>
            <a:r>
              <a:rPr lang="fr-FR" sz="2000" b="1" dirty="0"/>
              <a:t>JUGES DE LA MISE EN ETAT : </a:t>
            </a:r>
            <a:r>
              <a:rPr lang="fr-FR" sz="2000" dirty="0"/>
              <a:t>CHEIKH MBACKE GUISSE</a:t>
            </a:r>
            <a:r>
              <a:rPr lang="fr-FR" sz="2000" b="1" dirty="0"/>
              <a:t>–  BABACAR DIOMAYE DIOUF</a:t>
            </a:r>
          </a:p>
          <a:p>
            <a:r>
              <a:rPr lang="fr-FR" sz="2000" b="1" dirty="0"/>
              <a:t>SUPPLEANTE : KHADIM DIAGNE</a:t>
            </a:r>
          </a:p>
          <a:p>
            <a:r>
              <a:rPr lang="fr-FR" sz="2000" b="1" dirty="0"/>
              <a:t>GREFFIER : </a:t>
            </a:r>
            <a:r>
              <a:rPr lang="en-GB" sz="2000" dirty="0"/>
              <a:t>ME DIARRY BA SY</a:t>
            </a:r>
            <a:endParaRPr lang="fr-FR" sz="2000" b="1" dirty="0"/>
          </a:p>
          <a:p>
            <a:r>
              <a:rPr lang="fr-FR" dirty="0"/>
              <a:t> 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833540" y="1222870"/>
            <a:ext cx="8911687" cy="401126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br>
              <a:rPr lang="fr-FR" dirty="0"/>
            </a:br>
            <a:r>
              <a:rPr lang="fr-FR" b="1" dirty="0"/>
              <a:t> </a:t>
            </a: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sz="2800" b="1" dirty="0"/>
            </a:br>
            <a:br>
              <a:rPr lang="fr-FR" sz="2800" dirty="0"/>
            </a:br>
            <a:br>
              <a:rPr lang="fr-FR" sz="2800" dirty="0"/>
            </a:br>
            <a:br>
              <a:rPr lang="fr-FR" sz="2800" dirty="0"/>
            </a:br>
            <a:br>
              <a:rPr lang="fr-FR" sz="2800" dirty="0"/>
            </a:br>
            <a:br>
              <a:rPr lang="fr-FR" sz="2800" dirty="0"/>
            </a:br>
            <a:br>
              <a:rPr lang="fr-FR" sz="2800" dirty="0"/>
            </a:br>
            <a:br>
              <a:rPr lang="fr-FR" sz="2800" dirty="0"/>
            </a:br>
            <a:br>
              <a:rPr lang="fr-FR" sz="2800" dirty="0"/>
            </a:br>
            <a:br>
              <a:rPr lang="fr-FR" sz="2800" dirty="0"/>
            </a:br>
            <a:br>
              <a:rPr lang="fr-FR" sz="2800" dirty="0"/>
            </a:br>
            <a:r>
              <a:rPr lang="fr-FR" sz="2400" b="1" u="sng" dirty="0"/>
              <a:t>CHAMBRE DES EXPROPRIATIONS</a:t>
            </a:r>
            <a:br>
              <a:rPr lang="fr-FR" sz="2400" dirty="0"/>
            </a:br>
            <a:br>
              <a:rPr lang="fr-FR" sz="3100" dirty="0"/>
            </a:b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803566" y="2346385"/>
          <a:ext cx="10764980" cy="4106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5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0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2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27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 ANNEE JUDICIAIRE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</a:t>
                      </a:r>
                      <a:r>
                        <a:rPr lang="fr-FR" sz="2000" b="1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jeudi  Ouvrable)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b="1" dirty="0"/>
                    </a:p>
                    <a:p>
                      <a:endParaRPr lang="fr-FR" sz="2400" b="1" dirty="0"/>
                    </a:p>
                    <a:p>
                      <a:r>
                        <a:rPr lang="fr-FR" sz="2400" b="1" dirty="0"/>
                        <a:t>EXPROPRIATION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de réunion TGI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Flèche droite 4"/>
          <p:cNvSpPr/>
          <p:nvPr/>
        </p:nvSpPr>
        <p:spPr>
          <a:xfrm>
            <a:off x="1068637" y="590886"/>
            <a:ext cx="10047382" cy="1665095"/>
          </a:xfrm>
          <a:prstGeom prst="rightArrow">
            <a:avLst>
              <a:gd name="adj1" fmla="val 83846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/>
              <a:t>PRESIDENT :  NDEYE ROKHAYA SENE	</a:t>
            </a:r>
          </a:p>
          <a:p>
            <a:r>
              <a:rPr lang="fr-FR" sz="2400" u="sng" dirty="0"/>
              <a:t>SUPPLEANTE</a:t>
            </a:r>
            <a:r>
              <a:rPr lang="fr-FR" sz="2400" b="1" dirty="0"/>
              <a:t> </a:t>
            </a:r>
            <a:r>
              <a:rPr lang="fr-FR" sz="2400" dirty="0"/>
              <a:t>: MADJIGUENE TOURE</a:t>
            </a:r>
          </a:p>
          <a:p>
            <a:r>
              <a:rPr lang="fr-FR" sz="1600" b="1" u="sng" dirty="0"/>
              <a:t>GREFFIER</a:t>
            </a:r>
            <a:r>
              <a:rPr lang="fr-FR" sz="1600" b="1" dirty="0"/>
              <a:t> </a:t>
            </a:r>
            <a:r>
              <a:rPr lang="fr-FR" sz="1600" dirty="0"/>
              <a:t>: ME AISSATOU SARR MANE</a:t>
            </a:r>
            <a:r>
              <a:rPr lang="en-US" sz="1600" dirty="0"/>
              <a:t>		</a:t>
            </a:r>
            <a:endParaRPr lang="fr-FR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5821" y="1929823"/>
            <a:ext cx="8911687" cy="51129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100" b="1" u="sng" dirty="0"/>
              <a:t>CHAMBRE DES SAISIES REMUNERATIONS ET CESSIONS VOLONTAIRES DE SALAIRE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790461" y="1066353"/>
            <a:ext cx="10680854" cy="29860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/>
              <a:t>MEMBRES : </a:t>
            </a:r>
            <a:r>
              <a:rPr lang="en-US" sz="2400" b="1" dirty="0"/>
              <a:t>FATOU BINETOU BADJI- ADAMA CIRA DRAME - MYRIAM KAMITE- MADJIGUENE TOURE - MAMADOU LAMINE FAYE</a:t>
            </a:r>
            <a:endParaRPr lang="en-US" sz="2000" b="1" dirty="0"/>
          </a:p>
          <a:p>
            <a:r>
              <a:rPr lang="en-US" sz="2400" b="1" dirty="0"/>
              <a:t>COORDONNATEUR: FATOU BINETOU BADJI</a:t>
            </a:r>
          </a:p>
          <a:p>
            <a:r>
              <a:rPr lang="fr-FR" sz="2400" b="1" dirty="0"/>
              <a:t>GREFFIER : Mes Abdourahmane  TALL- Moussa NGOM </a:t>
            </a:r>
          </a:p>
          <a:p>
            <a:endParaRPr lang="fr-FR" sz="16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41662" y="3910986"/>
          <a:ext cx="10818568" cy="3149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4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34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4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 ANNEE JUDICIAIRE</a:t>
                      </a:r>
                      <a:endParaRPr lang="fr-FR" sz="2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(tous</a:t>
                      </a:r>
                      <a:r>
                        <a:rPr kumimoji="0" lang="fr-FR" sz="20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jeudis ouvrables)</a:t>
                      </a:r>
                    </a:p>
                    <a:p>
                      <a:pPr algn="ctr"/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  <a:p>
                      <a:r>
                        <a:rPr lang="fr-FR" sz="2000" b="1" dirty="0"/>
                        <a:t>AFFAIRES</a:t>
                      </a:r>
                      <a:r>
                        <a:rPr lang="fr-FR" sz="2000" b="1" baseline="0" dirty="0"/>
                        <a:t> CIVILES</a:t>
                      </a:r>
                      <a:endParaRPr lang="fr-FR" sz="2000" b="1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DE</a:t>
                      </a:r>
                      <a:r>
                        <a:rPr lang="fr-FR" sz="12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REUNION</a:t>
                      </a:r>
                      <a:endParaRPr lang="fr-FR" sz="1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7522" y="1824750"/>
            <a:ext cx="8911687" cy="56074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Algerian" panose="04020705040A02060702" pitchFamily="82" charset="0"/>
              </a:rPr>
              <a:t>1ère CHAMBRE CORRECTIONNELLE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057522" y="1324304"/>
            <a:ext cx="7753083" cy="132430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dirty="0"/>
          </a:p>
          <a:p>
            <a:r>
              <a:rPr lang="fr-FR" sz="1600" dirty="0"/>
              <a:t>PRESIDENT </a:t>
            </a:r>
            <a:r>
              <a:rPr lang="fr-FR" sz="1600" b="1" dirty="0"/>
              <a:t>:     </a:t>
            </a:r>
            <a:r>
              <a:rPr lang="fr-FR" sz="1600" dirty="0"/>
              <a:t>MAMADOU DIOUF 				</a:t>
            </a:r>
          </a:p>
          <a:p>
            <a:r>
              <a:rPr lang="fr-FR" sz="1600" dirty="0"/>
              <a:t>MEMBRES :     SAMBA NDIAYE-  MAMBI BA </a:t>
            </a:r>
          </a:p>
          <a:p>
            <a:r>
              <a:rPr lang="fr-FR" sz="1600" dirty="0"/>
              <a:t>SUPPLEANTS :   </a:t>
            </a:r>
            <a:r>
              <a:rPr lang="en-US" sz="1600" dirty="0"/>
              <a:t>KHADIM DIAGNE ET MAIMOUNA THIOUNE</a:t>
            </a:r>
            <a:endParaRPr lang="fr-FR" sz="1600" b="1" i="1" dirty="0"/>
          </a:p>
          <a:p>
            <a:r>
              <a:rPr lang="fr-FR" sz="1600" dirty="0"/>
              <a:t>GREFFIER :      ME LABA BA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66437" y="2760453"/>
          <a:ext cx="10586460" cy="3683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</a:t>
                      </a: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</a:t>
                      </a:r>
                      <a:r>
                        <a:rPr lang="fr-FR" sz="20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JUDICIAIRE</a:t>
                      </a: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kumimoji="0" lang="fr-FR" sz="20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3</a:t>
                      </a:r>
                      <a:r>
                        <a:rPr kumimoji="0" lang="fr-FR" sz="20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jeudis ouvrables)</a:t>
                      </a:r>
                    </a:p>
                    <a:p>
                      <a:pPr algn="ctr"/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  <a:p>
                      <a:endParaRPr lang="fr-FR" sz="2000" b="1" dirty="0"/>
                    </a:p>
                    <a:p>
                      <a:r>
                        <a:rPr lang="fr-FR" sz="1400" b="1" dirty="0"/>
                        <a:t>AFFAIRES CORRECTIONNELLE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  </a:t>
                      </a:r>
                      <a:r>
                        <a:rPr lang="fr-FR" sz="24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03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7522" y="1824750"/>
            <a:ext cx="8911687" cy="560746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latin typeface="Algerian" panose="04020705040A02060702" pitchFamily="82" charset="0"/>
              </a:rPr>
              <a:t>2</a:t>
            </a:r>
            <a:r>
              <a:rPr lang="fr-FR" sz="3600" b="1" baseline="30000" dirty="0">
                <a:latin typeface="Algerian" panose="04020705040A02060702" pitchFamily="82" charset="0"/>
              </a:rPr>
              <a:t>ème</a:t>
            </a:r>
            <a:r>
              <a:rPr lang="fr-FR" sz="3600" b="1" dirty="0">
                <a:latin typeface="Algerian" panose="04020705040A02060702" pitchFamily="82" charset="0"/>
              </a:rPr>
              <a:t> CHAMBRE CORRECTIONNELLE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52541" y="935835"/>
            <a:ext cx="10488058" cy="177782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dirty="0"/>
          </a:p>
          <a:p>
            <a:r>
              <a:rPr lang="fr-FR" sz="2000" b="1" i="1" dirty="0"/>
              <a:t>PRESIDENT : </a:t>
            </a:r>
            <a:r>
              <a:rPr lang="fr-FR" sz="2000" dirty="0"/>
              <a:t>MAGUETTE POUYE </a:t>
            </a:r>
            <a:r>
              <a:rPr lang="fr-FR" sz="2000" b="1" i="1" dirty="0"/>
              <a:t>				</a:t>
            </a:r>
          </a:p>
          <a:p>
            <a:r>
              <a:rPr lang="fr-FR" sz="2000" b="1" i="1" dirty="0"/>
              <a:t>MEMBRES : </a:t>
            </a:r>
            <a:r>
              <a:rPr lang="fr-FR" sz="2000" dirty="0"/>
              <a:t>NDEYE CODOU SECK – BABACAR DIOMAYE DIOUF</a:t>
            </a:r>
          </a:p>
          <a:p>
            <a:r>
              <a:rPr lang="fr-FR" sz="2000" b="1" i="1" dirty="0"/>
              <a:t>SUPPLEANTE : </a:t>
            </a:r>
            <a:r>
              <a:rPr lang="fr-FR" sz="2000" dirty="0"/>
              <a:t>AISSATOU CISSE </a:t>
            </a:r>
          </a:p>
          <a:p>
            <a:r>
              <a:rPr lang="fr-FR" sz="2000" b="1" i="1" dirty="0"/>
              <a:t>GREFFIER : ME PAPA DOUDOU SOW</a:t>
            </a:r>
          </a:p>
          <a:p>
            <a:pPr algn="ctr"/>
            <a:r>
              <a:rPr lang="en-US" dirty="0"/>
              <a:t> 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854060"/>
              </p:ext>
            </p:extLst>
          </p:nvPr>
        </p:nvGraphicFramePr>
        <p:xfrm>
          <a:off x="466437" y="2760453"/>
          <a:ext cx="10586460" cy="3683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</a:t>
                      </a: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 JUDICIAIRE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</a:t>
                      </a:r>
                      <a:r>
                        <a:rPr kumimoji="0" lang="fr-FR" sz="20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4</a:t>
                      </a:r>
                      <a:r>
                        <a:rPr kumimoji="0" lang="fr-FR" sz="20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jeudis ouvrés)</a:t>
                      </a:r>
                    </a:p>
                    <a:p>
                      <a:pPr algn="ctr"/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  <a:p>
                      <a:endParaRPr lang="fr-FR" sz="2000" b="1" dirty="0"/>
                    </a:p>
                    <a:p>
                      <a:r>
                        <a:rPr lang="fr-FR" sz="1800" b="1" dirty="0"/>
                        <a:t>AFFAIRES CORRECTIONNELLES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Salle 03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23583" y="1619651"/>
            <a:ext cx="8911687" cy="6122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Algerian" panose="04020705040A02060702" pitchFamily="82" charset="0"/>
              </a:rPr>
              <a:t>3</a:t>
            </a:r>
            <a:r>
              <a:rPr lang="fr-FR" sz="3600" b="1" baseline="30000" dirty="0">
                <a:latin typeface="Algerian" panose="04020705040A02060702" pitchFamily="82" charset="0"/>
              </a:rPr>
              <a:t>ème</a:t>
            </a:r>
            <a:r>
              <a:rPr lang="fr-FR" sz="3600" b="1" dirty="0">
                <a:latin typeface="Algerian" panose="04020705040A02060702" pitchFamily="82" charset="0"/>
              </a:rPr>
              <a:t> CHAMBRE CORRECTIONNELLE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26265" y="870334"/>
            <a:ext cx="9211725" cy="1726218"/>
          </a:xfrm>
          <a:prstGeom prst="roundRect">
            <a:avLst/>
          </a:prstGeom>
          <a:solidFill>
            <a:srgbClr val="92D050"/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b="1" dirty="0"/>
              <a:t>PRESIDENTE </a:t>
            </a:r>
            <a:r>
              <a:rPr lang="fr-FR" sz="2000" b="1" i="1" dirty="0"/>
              <a:t>: </a:t>
            </a:r>
            <a:r>
              <a:rPr lang="fr-FR" sz="2000" dirty="0"/>
              <a:t>NDEYE AWA DIAGNE </a:t>
            </a:r>
            <a:r>
              <a:rPr lang="fr-FR" sz="2000" b="1" i="1" dirty="0"/>
              <a:t>	</a:t>
            </a:r>
            <a:r>
              <a:rPr lang="fr-FR" sz="2000" b="1" dirty="0"/>
              <a:t>		</a:t>
            </a:r>
          </a:p>
          <a:p>
            <a:r>
              <a:rPr lang="fr-FR" sz="2000" b="1" dirty="0"/>
              <a:t>MEMBRES : </a:t>
            </a:r>
            <a:r>
              <a:rPr lang="fr-FR" sz="2000" dirty="0"/>
              <a:t>KHADIM DIAGNE– MAMADOU LAMINE FAYE</a:t>
            </a:r>
            <a:r>
              <a:rPr lang="fr-FR" sz="2000" b="1" dirty="0"/>
              <a:t>	       </a:t>
            </a:r>
          </a:p>
          <a:p>
            <a:r>
              <a:rPr lang="fr-FR" sz="2000" b="1" dirty="0"/>
              <a:t>SUPPLEANT : </a:t>
            </a:r>
            <a:r>
              <a:rPr lang="fr-FR" sz="2000" dirty="0"/>
              <a:t>CHEIKH MBACKE GUISSE</a:t>
            </a:r>
          </a:p>
          <a:p>
            <a:r>
              <a:rPr lang="fr-FR" sz="2000" b="1" dirty="0"/>
              <a:t>GREFFIER : </a:t>
            </a:r>
            <a:r>
              <a:rPr lang="fr-FR" sz="2000" dirty="0"/>
              <a:t>ME MOUR SALL</a:t>
            </a:r>
            <a:endParaRPr lang="fr-FR" sz="2000" b="1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646135"/>
              </p:ext>
            </p:extLst>
          </p:nvPr>
        </p:nvGraphicFramePr>
        <p:xfrm>
          <a:off x="868218" y="2708694"/>
          <a:ext cx="10586460" cy="3979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84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4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i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i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i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ANNEE JUDICIAIRE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20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</a:t>
                      </a:r>
                      <a:r>
                        <a:rPr kumimoji="0" lang="fr-FR" sz="20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000" b="1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4</a:t>
                      </a:r>
                      <a:r>
                        <a:rPr kumimoji="0" lang="fr-FR" sz="20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000" b="1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mercredis Ouvrables</a:t>
                      </a:r>
                      <a:r>
                        <a:rPr kumimoji="0" lang="fr-FR" sz="20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800" b="1" i="1" dirty="0">
                        <a:solidFill>
                          <a:schemeClr val="tx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b="1" i="1" dirty="0"/>
                    </a:p>
                    <a:p>
                      <a:endParaRPr lang="fr-FR" sz="1800" b="1" i="1" dirty="0"/>
                    </a:p>
                    <a:p>
                      <a:endParaRPr lang="fr-FR" sz="1800" b="1" i="1" dirty="0"/>
                    </a:p>
                    <a:p>
                      <a:r>
                        <a:rPr lang="fr-FR" sz="1800" b="1" i="1" dirty="0"/>
                        <a:t>AFFAIRES CORRECTIONNELLES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i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i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i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  Salle 03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589057" y="1270374"/>
            <a:ext cx="8911687" cy="6122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/>
              <a:t>PREMIERE CHAMBRE CRIMINELLE</a:t>
            </a:r>
            <a:br>
              <a:rPr lang="fr-FR" sz="2400" dirty="0"/>
            </a:br>
            <a:br>
              <a:rPr lang="fr-FR" dirty="0"/>
            </a:b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556113" y="787882"/>
            <a:ext cx="10168568" cy="1577245"/>
          </a:xfrm>
          <a:prstGeom prst="roundRect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b="1" dirty="0"/>
              <a:t>PRESIDENTE : NDEYE SEYNABOU WADE </a:t>
            </a:r>
          </a:p>
          <a:p>
            <a:r>
              <a:rPr lang="fr-FR" sz="2000" b="1" dirty="0"/>
              <a:t>MEMBRES : </a:t>
            </a:r>
            <a:r>
              <a:rPr lang="fr-FR" sz="2000" dirty="0"/>
              <a:t>	CHEIKH MBACKÉ GUISSÉ </a:t>
            </a:r>
            <a:r>
              <a:rPr lang="fr-FR" sz="2000" b="1" dirty="0"/>
              <a:t>– </a:t>
            </a:r>
            <a:r>
              <a:rPr lang="fr-FR" sz="2000" dirty="0"/>
              <a:t>CHEIKH ISAMEL AIDARA DIOP</a:t>
            </a:r>
          </a:p>
          <a:p>
            <a:r>
              <a:rPr lang="fr-FR" sz="2000" b="1" dirty="0"/>
              <a:t>SUPPLEANT: BABACAR DIOMAYE DIOUF</a:t>
            </a:r>
            <a:endParaRPr lang="fr-FR" sz="2000" dirty="0"/>
          </a:p>
          <a:p>
            <a:r>
              <a:rPr lang="fr-FR" sz="2000" b="1" i="1" dirty="0"/>
              <a:t>GREFFIER : </a:t>
            </a:r>
            <a:r>
              <a:rPr lang="fr-FR" sz="2000" dirty="0"/>
              <a:t>ME Ibrahima DIOP –</a:t>
            </a:r>
            <a:endParaRPr lang="fr-FR" sz="2000" b="1" i="1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868218" y="2537138"/>
          <a:ext cx="10586460" cy="3846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9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(10h00)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6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ANNEE</a:t>
                      </a:r>
                      <a:r>
                        <a:rPr lang="fr-FR" sz="20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JUDICIAIRE</a:t>
                      </a:r>
                      <a:endParaRPr lang="fr-FR" sz="3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fr-FR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</a:p>
                    <a:p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kumimoji="0" lang="fr-FR" sz="24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3</a:t>
                      </a:r>
                      <a:r>
                        <a:rPr kumimoji="0" lang="fr-FR" sz="24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Mardis ouvrables)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3600" b="1" dirty="0"/>
                    </a:p>
                    <a:p>
                      <a:endParaRPr lang="fr-FR" sz="2000" b="1" dirty="0"/>
                    </a:p>
                    <a:p>
                      <a:endParaRPr lang="fr-FR" sz="2000" b="1" dirty="0"/>
                    </a:p>
                    <a:p>
                      <a:r>
                        <a:rPr lang="fr-FR" sz="2000" b="1" dirty="0"/>
                        <a:t> AFFAIRES</a:t>
                      </a:r>
                      <a:r>
                        <a:rPr lang="fr-FR" sz="2000" b="1" baseline="0" dirty="0"/>
                        <a:t> CRIMINELLES</a:t>
                      </a:r>
                      <a:endParaRPr lang="fr-FR" sz="2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</a:t>
                      </a:r>
                      <a:r>
                        <a:rPr lang="fr-FR" sz="28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04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4095" y="190501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latin typeface="Algerian" panose="04020705040A02060702" pitchFamily="82" charset="0"/>
              </a:rPr>
              <a:t>Répartition des affaires et calendriers des audiences </a:t>
            </a:r>
            <a:br>
              <a:rPr lang="fr-FR" sz="2800" b="1" dirty="0">
                <a:latin typeface="Algerian" panose="04020705040A02060702" pitchFamily="82" charset="0"/>
              </a:rPr>
            </a:br>
            <a:endParaRPr lang="fr-FR" sz="2800" b="1" dirty="0">
              <a:latin typeface="Algerian" panose="04020705040A02060702" pitchFamily="82" charset="0"/>
            </a:endParaRPr>
          </a:p>
        </p:txBody>
      </p:sp>
      <p:sp>
        <p:nvSpPr>
          <p:cNvPr id="16" name="Espace réservé du contenu 15"/>
          <p:cNvSpPr>
            <a:spLocks noGrp="1"/>
          </p:cNvSpPr>
          <p:nvPr>
            <p:ph idx="1"/>
          </p:nvPr>
        </p:nvSpPr>
        <p:spPr>
          <a:xfrm>
            <a:off x="1454226" y="563697"/>
            <a:ext cx="10590213" cy="6096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sz="2800" dirty="0"/>
          </a:p>
          <a:p>
            <a:pPr lvl="0"/>
            <a:endParaRPr lang="fr-FR" sz="2800" dirty="0"/>
          </a:p>
          <a:p>
            <a:pPr lvl="0"/>
            <a:r>
              <a:rPr lang="fr-FR" sz="3400" dirty="0"/>
              <a:t>Pool des référés sur placet ;</a:t>
            </a:r>
          </a:p>
          <a:p>
            <a:pPr lvl="0"/>
            <a:r>
              <a:rPr lang="fr-FR" sz="3400" dirty="0"/>
              <a:t>Pool des référés sur difficultés, contestations de saisies et appels des référés des tribunaux d’instance</a:t>
            </a:r>
          </a:p>
          <a:p>
            <a:pPr lvl="0"/>
            <a:r>
              <a:rPr lang="fr-FR" sz="3400" dirty="0"/>
              <a:t>1</a:t>
            </a:r>
            <a:r>
              <a:rPr lang="fr-FR" sz="3400" baseline="30000" dirty="0"/>
              <a:t>ère</a:t>
            </a:r>
            <a:r>
              <a:rPr lang="fr-FR" sz="3400" dirty="0"/>
              <a:t> chambre civile ;</a:t>
            </a:r>
          </a:p>
          <a:p>
            <a:pPr lvl="0"/>
            <a:r>
              <a:rPr lang="fr-FR" sz="3400" dirty="0"/>
              <a:t>2</a:t>
            </a:r>
            <a:r>
              <a:rPr lang="fr-FR" sz="3400" baseline="30000" dirty="0"/>
              <a:t>ème</a:t>
            </a:r>
            <a:r>
              <a:rPr lang="fr-FR" sz="3400" dirty="0"/>
              <a:t> chambre civile ;</a:t>
            </a:r>
          </a:p>
          <a:p>
            <a:pPr lvl="0"/>
            <a:r>
              <a:rPr lang="fr-FR" sz="3400" dirty="0"/>
              <a:t>3</a:t>
            </a:r>
            <a:r>
              <a:rPr lang="fr-FR" sz="3400" baseline="30000" dirty="0"/>
              <a:t>ème</a:t>
            </a:r>
            <a:r>
              <a:rPr lang="fr-FR" sz="3400" dirty="0"/>
              <a:t> chambre civile ;</a:t>
            </a:r>
          </a:p>
          <a:p>
            <a:pPr lvl="0"/>
            <a:r>
              <a:rPr lang="fr-FR" sz="3400" dirty="0"/>
              <a:t>1</a:t>
            </a:r>
            <a:r>
              <a:rPr lang="fr-FR" sz="3400" baseline="30000" dirty="0"/>
              <a:t>ère</a:t>
            </a:r>
            <a:r>
              <a:rPr lang="fr-FR" sz="3400" dirty="0"/>
              <a:t> Chambre du statut personnel ;</a:t>
            </a:r>
          </a:p>
          <a:p>
            <a:pPr lvl="0"/>
            <a:r>
              <a:rPr lang="fr-FR" sz="3400" dirty="0"/>
              <a:t>2</a:t>
            </a:r>
            <a:r>
              <a:rPr lang="fr-FR" sz="3400" baseline="30000" dirty="0"/>
              <a:t>ème</a:t>
            </a:r>
            <a:r>
              <a:rPr lang="fr-FR" sz="3400" dirty="0"/>
              <a:t> Chambre du statut personnel ;</a:t>
            </a:r>
          </a:p>
          <a:p>
            <a:pPr lvl="0"/>
            <a:r>
              <a:rPr lang="fr-FR" sz="3400" dirty="0"/>
              <a:t>Chambre des saisies immobilières ;</a:t>
            </a:r>
          </a:p>
          <a:p>
            <a:pPr lvl="0"/>
            <a:r>
              <a:rPr lang="fr-FR" sz="3400" dirty="0"/>
              <a:t>Chambre des Procédures Collectives ;</a:t>
            </a:r>
          </a:p>
          <a:p>
            <a:pPr lvl="0"/>
            <a:r>
              <a:rPr lang="fr-FR" sz="3400" dirty="0"/>
              <a:t>Distributions de prix;</a:t>
            </a:r>
          </a:p>
          <a:p>
            <a:pPr lvl="0"/>
            <a:r>
              <a:rPr lang="fr-FR" sz="3400" dirty="0"/>
              <a:t>1</a:t>
            </a:r>
            <a:r>
              <a:rPr lang="fr-FR" sz="3400" baseline="30000" dirty="0"/>
              <a:t>ère</a:t>
            </a:r>
            <a:r>
              <a:rPr lang="fr-FR" sz="3400" dirty="0"/>
              <a:t> chambre correctionnelle ;</a:t>
            </a:r>
          </a:p>
          <a:p>
            <a:pPr lvl="0"/>
            <a:r>
              <a:rPr lang="fr-FR" sz="3400" dirty="0"/>
              <a:t>2</a:t>
            </a:r>
            <a:r>
              <a:rPr lang="fr-FR" sz="3400" baseline="30000" dirty="0"/>
              <a:t>ème</a:t>
            </a:r>
            <a:r>
              <a:rPr lang="fr-FR" sz="3400" dirty="0"/>
              <a:t> chambre correctionnelle ;</a:t>
            </a:r>
          </a:p>
          <a:p>
            <a:pPr lvl="0"/>
            <a:r>
              <a:rPr lang="fr-FR" sz="3400" dirty="0"/>
              <a:t>3</a:t>
            </a:r>
            <a:r>
              <a:rPr lang="fr-FR" sz="3400" baseline="30000" dirty="0"/>
              <a:t>ème</a:t>
            </a:r>
            <a:r>
              <a:rPr lang="fr-FR" sz="3400" dirty="0"/>
              <a:t> chambre correctionnelle ;</a:t>
            </a:r>
          </a:p>
          <a:p>
            <a:pPr lvl="0"/>
            <a:r>
              <a:rPr lang="fr-FR" sz="3400" dirty="0"/>
              <a:t>Tribunal pour enfants ;</a:t>
            </a:r>
          </a:p>
          <a:p>
            <a:pPr lvl="0"/>
            <a:r>
              <a:rPr lang="fr-FR" sz="3400" dirty="0"/>
              <a:t>Chambres criminelles ;</a:t>
            </a:r>
          </a:p>
          <a:p>
            <a:pPr lvl="0"/>
            <a:r>
              <a:rPr lang="fr-FR" sz="3400" dirty="0"/>
              <a:t>Chambres de jugement pool judiciaire financier</a:t>
            </a:r>
          </a:p>
          <a:p>
            <a:pPr lvl="0"/>
            <a:r>
              <a:rPr lang="fr-FR" sz="3400" dirty="0"/>
              <a:t>Tribunal militaire</a:t>
            </a:r>
          </a:p>
          <a:p>
            <a:pPr lvl="0"/>
            <a:r>
              <a:rPr lang="fr-FR" sz="3400" dirty="0"/>
              <a:t>Flagrant délit ;</a:t>
            </a:r>
          </a:p>
          <a:p>
            <a:pPr lvl="0"/>
            <a:r>
              <a:rPr lang="fr-FR" sz="3400" dirty="0"/>
              <a:t>Procédures diverses ;</a:t>
            </a:r>
          </a:p>
          <a:p>
            <a:r>
              <a:rPr lang="fr-FR" sz="2800" dirty="0"/>
              <a:t> 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589057" y="1270374"/>
            <a:ext cx="8911687" cy="6122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/>
              <a:t>DEUXIEME CHAMBRE CRIMINELLE</a:t>
            </a:r>
            <a:br>
              <a:rPr lang="fr-FR" sz="2400" dirty="0"/>
            </a:br>
            <a:br>
              <a:rPr lang="fr-FR" dirty="0"/>
            </a:b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837283" y="506776"/>
            <a:ext cx="10609242" cy="1938969"/>
          </a:xfrm>
          <a:prstGeom prst="roundRect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b="1" dirty="0"/>
              <a:t>PRESIDENTE : FATOU BINETOU BADJI</a:t>
            </a:r>
          </a:p>
          <a:p>
            <a:r>
              <a:rPr lang="fr-FR" sz="2000" b="1" dirty="0"/>
              <a:t>MEMBRES :  MAMBI BA – AISSATOU CISSE</a:t>
            </a:r>
          </a:p>
          <a:p>
            <a:r>
              <a:rPr lang="fr-FR" sz="2000" b="1" dirty="0"/>
              <a:t>SUPPLEANTS: ADAMA CIRA DRAME - MAMADOU LAMINE FAYE</a:t>
            </a:r>
            <a:endParaRPr lang="fr-FR" sz="2000" dirty="0"/>
          </a:p>
          <a:p>
            <a:r>
              <a:rPr lang="fr-FR" sz="2000" b="1" i="1" dirty="0"/>
              <a:t>GREFFIER : </a:t>
            </a:r>
            <a:r>
              <a:rPr lang="fr-FR" sz="2000" dirty="0"/>
              <a:t>ME MOUSSA KOYATE</a:t>
            </a:r>
            <a:endParaRPr lang="fr-FR" sz="2000" b="1" i="1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276467"/>
              </p:ext>
            </p:extLst>
          </p:nvPr>
        </p:nvGraphicFramePr>
        <p:xfrm>
          <a:off x="868218" y="2537138"/>
          <a:ext cx="10586460" cy="3846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9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(10h00)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6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ANNEE JUDICIAIRE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(2</a:t>
                      </a:r>
                      <a:r>
                        <a:rPr kumimoji="0" lang="fr-FR" sz="20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4</a:t>
                      </a:r>
                      <a:r>
                        <a:rPr kumimoji="0" lang="fr-FR" sz="20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Mardis)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3200" b="1" dirty="0"/>
                    </a:p>
                    <a:p>
                      <a:endParaRPr lang="fr-FR" sz="1800" b="1" dirty="0"/>
                    </a:p>
                    <a:p>
                      <a:r>
                        <a:rPr lang="fr-FR" sz="1800" b="1" dirty="0"/>
                        <a:t>AFFAIRES</a:t>
                      </a:r>
                      <a:r>
                        <a:rPr lang="fr-FR" sz="1800" b="1" baseline="0" dirty="0"/>
                        <a:t> CRIMINELLES</a:t>
                      </a:r>
                      <a:endParaRPr lang="fr-FR" sz="1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Salle 04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7D1669-7C7C-87CB-A12F-324B5194A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509228A2-FC26-907F-2271-E9594DF30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057" y="1270374"/>
            <a:ext cx="8911687" cy="6122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/>
              <a:t>PREMIERE CHAMBRE POOL JUDICIAIRE FINANCIER</a:t>
            </a:r>
            <a:br>
              <a:rPr lang="fr-FR" sz="2400" dirty="0"/>
            </a:br>
            <a:br>
              <a:rPr lang="fr-FR" dirty="0"/>
            </a:br>
            <a:endParaRPr lang="fr-FR" dirty="0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id="{C44B53A0-8F69-3F23-A7A9-A2BAAB0B8F37}"/>
              </a:ext>
            </a:extLst>
          </p:cNvPr>
          <p:cNvSpPr/>
          <p:nvPr/>
        </p:nvSpPr>
        <p:spPr>
          <a:xfrm>
            <a:off x="1286110" y="787882"/>
            <a:ext cx="10168568" cy="1577245"/>
          </a:xfrm>
          <a:prstGeom prst="roundRect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b="1" dirty="0"/>
              <a:t>PRESIDENTE : PAPA MOHAMED DIOP</a:t>
            </a:r>
          </a:p>
          <a:p>
            <a:r>
              <a:rPr lang="fr-FR" sz="2000" b="1" dirty="0"/>
              <a:t>MEMBRES :  MOR LO - </a:t>
            </a:r>
            <a:r>
              <a:rPr lang="fr-FR" sz="2000" dirty="0"/>
              <a:t>AISSETOU KANTE FAYE</a:t>
            </a:r>
          </a:p>
          <a:p>
            <a:r>
              <a:rPr lang="fr-FR" sz="2000" b="1" dirty="0"/>
              <a:t>SUPPLEANT: OUSSEYNOU SY</a:t>
            </a:r>
          </a:p>
          <a:p>
            <a:r>
              <a:rPr lang="fr-FR" sz="2000" b="1" i="1" dirty="0"/>
              <a:t>GREFFIER : </a:t>
            </a:r>
            <a:r>
              <a:rPr lang="fr-FR" sz="2000" dirty="0"/>
              <a:t>ME</a:t>
            </a:r>
            <a:endParaRPr lang="fr-FR" sz="2000" b="1" i="1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9DABEC66-1ED1-1FE2-6F9E-1B6ACBB70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376930"/>
              </p:ext>
            </p:extLst>
          </p:nvPr>
        </p:nvGraphicFramePr>
        <p:xfrm>
          <a:off x="868218" y="2537138"/>
          <a:ext cx="10586460" cy="3846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9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(9h00)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6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ANNEE</a:t>
                      </a:r>
                      <a:r>
                        <a:rPr lang="fr-FR" sz="20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JUDICIAIRE</a:t>
                      </a:r>
                      <a:endParaRPr lang="fr-FR" sz="3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fr-FR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</a:t>
                      </a:r>
                      <a:r>
                        <a:rPr kumimoji="0" lang="fr-FR" sz="24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 </a:t>
                      </a:r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4</a:t>
                      </a:r>
                      <a:r>
                        <a:rPr kumimoji="0" lang="fr-FR" sz="24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Mardis ouvrés)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3600" b="1" dirty="0"/>
                    </a:p>
                    <a:p>
                      <a:endParaRPr lang="fr-FR" sz="2000" b="1" dirty="0"/>
                    </a:p>
                    <a:p>
                      <a:endParaRPr lang="fr-FR" sz="2000" b="1" dirty="0"/>
                    </a:p>
                    <a:p>
                      <a:r>
                        <a:rPr lang="fr-FR" sz="2000" b="1" dirty="0"/>
                        <a:t> AFFAIRES</a:t>
                      </a:r>
                      <a:r>
                        <a:rPr lang="fr-FR" sz="2000" b="1" baseline="0" dirty="0"/>
                        <a:t> FINANCIÈRES</a:t>
                      </a:r>
                      <a:endParaRPr lang="fr-FR" sz="2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</a:t>
                      </a:r>
                      <a:r>
                        <a:rPr lang="fr-FR" sz="28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02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88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2A5DB-A59C-CBE2-E980-BD1C38E26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661171F9-C446-8F7F-2D0A-7C9A6DA52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057" y="1270374"/>
            <a:ext cx="8911687" cy="6122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/>
              <a:t>DEUXIEME CHAMBRE POOL JUDICIAIRE FINANCIER</a:t>
            </a:r>
            <a:br>
              <a:rPr lang="fr-FR" sz="2400" dirty="0"/>
            </a:br>
            <a:br>
              <a:rPr lang="fr-FR" dirty="0"/>
            </a:br>
            <a:endParaRPr lang="fr-FR" dirty="0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id="{125EB643-0741-0183-9893-7EB2AC990F82}"/>
              </a:ext>
            </a:extLst>
          </p:cNvPr>
          <p:cNvSpPr/>
          <p:nvPr/>
        </p:nvSpPr>
        <p:spPr>
          <a:xfrm>
            <a:off x="556113" y="787882"/>
            <a:ext cx="10168568" cy="1577245"/>
          </a:xfrm>
          <a:prstGeom prst="roundRect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b="1" dirty="0"/>
              <a:t>PRESIDENTE : MAMADOU YAKHAM KEITA</a:t>
            </a:r>
          </a:p>
          <a:p>
            <a:r>
              <a:rPr lang="fr-FR" sz="2000" b="1" dirty="0"/>
              <a:t>MEMBRES : </a:t>
            </a:r>
            <a:r>
              <a:rPr lang="fr-FR" sz="2000" dirty="0"/>
              <a:t>OUSSEYNOU SY – NGOR DIOP</a:t>
            </a:r>
          </a:p>
          <a:p>
            <a:r>
              <a:rPr lang="fr-FR" sz="2000" b="1" dirty="0"/>
              <a:t>SUPPLEANT: MOR LO</a:t>
            </a:r>
            <a:endParaRPr lang="fr-FR" sz="2000" dirty="0"/>
          </a:p>
          <a:p>
            <a:r>
              <a:rPr lang="fr-FR" sz="2000" b="1" i="1" dirty="0"/>
              <a:t>GREFFIER : </a:t>
            </a:r>
            <a:r>
              <a:rPr lang="fr-FR" sz="2000" dirty="0"/>
              <a:t>ME</a:t>
            </a:r>
            <a:endParaRPr lang="fr-FR" sz="2000" b="1" i="1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5A378D9-D286-CED4-7C70-A015AC7AE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992086"/>
              </p:ext>
            </p:extLst>
          </p:nvPr>
        </p:nvGraphicFramePr>
        <p:xfrm>
          <a:off x="868218" y="2537138"/>
          <a:ext cx="10586460" cy="3846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9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(9h00)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6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ANNEE</a:t>
                      </a:r>
                      <a:r>
                        <a:rPr lang="fr-FR" sz="20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JUDICIAIRE</a:t>
                      </a:r>
                      <a:endParaRPr lang="fr-FR" sz="3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fr-FR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</a:p>
                    <a:p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kumimoji="0" lang="fr-FR" sz="24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3</a:t>
                      </a:r>
                      <a:r>
                        <a:rPr kumimoji="0" lang="fr-FR" sz="24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 </a:t>
                      </a:r>
                      <a:r>
                        <a:rPr kumimoji="0" lang="fr-FR" sz="2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</a:t>
                      </a:r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ouvrés)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3600" b="1" dirty="0"/>
                    </a:p>
                    <a:p>
                      <a:endParaRPr lang="fr-FR" sz="2000" b="1" dirty="0"/>
                    </a:p>
                    <a:p>
                      <a:endParaRPr lang="fr-FR" sz="2000" b="1" dirty="0"/>
                    </a:p>
                    <a:p>
                      <a:r>
                        <a:rPr lang="fr-FR" sz="2000" b="1" dirty="0"/>
                        <a:t> AFFAIRES</a:t>
                      </a:r>
                      <a:r>
                        <a:rPr lang="fr-FR" sz="2000" b="1" baseline="0" dirty="0"/>
                        <a:t> FINANCIÈRES</a:t>
                      </a:r>
                      <a:endParaRPr lang="fr-FR" sz="2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</a:t>
                      </a:r>
                      <a:r>
                        <a:rPr lang="fr-FR" sz="28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03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58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64041" y="1668838"/>
            <a:ext cx="8911687" cy="65089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TRIBUNAL POUR ENFANTS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013551" y="958467"/>
            <a:ext cx="10377889" cy="183981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/>
              <a:t>PRESIDENTE :  Alymatou THIOYE				</a:t>
            </a:r>
            <a:endParaRPr lang="fr-FR" sz="2400" b="1" dirty="0"/>
          </a:p>
          <a:p>
            <a:r>
              <a:rPr lang="fr-FR" sz="2400" b="1" dirty="0"/>
              <a:t>SUPPLEANTE : </a:t>
            </a:r>
            <a:r>
              <a:rPr lang="en-GB" sz="2400" b="1" dirty="0"/>
              <a:t> </a:t>
            </a:r>
            <a:r>
              <a:rPr lang="en-GB" sz="2400" dirty="0"/>
              <a:t>Ndèye Seynabou WADE</a:t>
            </a:r>
            <a:r>
              <a:rPr lang="fr-FR" sz="2400" b="1" dirty="0"/>
              <a:t>	</a:t>
            </a:r>
          </a:p>
          <a:p>
            <a:r>
              <a:rPr lang="fr-FR" sz="2400" b="1" dirty="0"/>
              <a:t>GREFFIER : </a:t>
            </a:r>
            <a:r>
              <a:rPr lang="en-GB" sz="2400" dirty="0"/>
              <a:t>ME ADJI DIEYNABA CAMARA/ME OUMOU GAYE</a:t>
            </a:r>
            <a:endParaRPr lang="fr-FR" sz="2400" b="1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830741"/>
              </p:ext>
            </p:extLst>
          </p:nvPr>
        </p:nvGraphicFramePr>
        <p:xfrm>
          <a:off x="826653" y="2822944"/>
          <a:ext cx="10586460" cy="3750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2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 JUDICIAIRE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(Tous les vendr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edis Ouvrables)</a:t>
                      </a:r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/>
                    </a:p>
                    <a:p>
                      <a:pPr algn="ctr"/>
                      <a:endParaRPr lang="fr-FR" sz="2000" b="1" dirty="0"/>
                    </a:p>
                    <a:p>
                      <a:pPr algn="ctr"/>
                      <a:r>
                        <a:rPr lang="fr-FR" sz="1800" b="1" dirty="0"/>
                        <a:t>TRIBUNAL POUR ENFANTS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02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57471" y="793240"/>
            <a:ext cx="8911687" cy="65089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ASSISTANCE EDUCATIVE</a:t>
            </a:r>
            <a:br>
              <a:rPr lang="fr-FR" dirty="0"/>
            </a:b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079653" y="683047"/>
            <a:ext cx="10477041" cy="18287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sz="2400" b="1" dirty="0"/>
              <a:t>PRESIDENTE : </a:t>
            </a:r>
            <a:r>
              <a:rPr lang="fr-FR" sz="2400" b="1" i="1" dirty="0"/>
              <a:t>NDÈYE SEYNABOU WADE </a:t>
            </a:r>
            <a:r>
              <a:rPr lang="en-US" sz="2400" b="1" dirty="0"/>
              <a:t>				</a:t>
            </a:r>
            <a:endParaRPr lang="fr-FR" sz="2400" b="1" dirty="0"/>
          </a:p>
          <a:p>
            <a:r>
              <a:rPr lang="en-US" sz="2400" b="1" dirty="0"/>
              <a:t>SUPPLEANTE : </a:t>
            </a:r>
            <a:r>
              <a:rPr lang="fr-FR" sz="2400" dirty="0"/>
              <a:t>  MAIMOUNA THIOUNE </a:t>
            </a:r>
          </a:p>
          <a:p>
            <a:r>
              <a:rPr lang="fr-FR" sz="2400" b="1" dirty="0"/>
              <a:t>GREFFIER :   ME ADJI DIEYNABA CAMARA/ ME OUMOU GAYE</a:t>
            </a:r>
          </a:p>
          <a:p>
            <a:r>
              <a:rPr lang="fr-FR" dirty="0"/>
              <a:t> 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535398"/>
              </p:ext>
            </p:extLst>
          </p:nvPr>
        </p:nvGraphicFramePr>
        <p:xfrm>
          <a:off x="1062183" y="2597366"/>
          <a:ext cx="10586460" cy="6089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0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82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3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 JUDICIAIRE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</a:t>
                      </a:r>
                      <a:r>
                        <a:rPr kumimoji="0" lang="fr-FR" sz="24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4</a:t>
                      </a:r>
                      <a:r>
                        <a:rPr kumimoji="0" lang="fr-FR" sz="24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mercredis Ouvrables)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1" dirty="0"/>
                    </a:p>
                    <a:p>
                      <a:pPr algn="ctr"/>
                      <a:endParaRPr lang="fr-FR" sz="2400" b="1" dirty="0"/>
                    </a:p>
                    <a:p>
                      <a:pPr algn="ctr"/>
                      <a:r>
                        <a:rPr lang="fr-FR" sz="2400" b="1" dirty="0"/>
                        <a:t>ASSISTANCE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de</a:t>
                      </a:r>
                      <a:r>
                        <a:rPr lang="fr-FR" sz="20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réunion</a:t>
                      </a: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3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32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1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324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968841" y="836906"/>
            <a:ext cx="8911687" cy="650898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b="1" dirty="0">
                <a:latin typeface="Algerian" panose="04020705040A02060702" pitchFamily="82" charset="0"/>
              </a:rPr>
              <a:t> </a:t>
            </a:r>
            <a:r>
              <a:rPr lang="fr-FR" b="1" dirty="0"/>
              <a:t>TRIBUNAL MILITAIRE</a:t>
            </a:r>
            <a:br>
              <a:rPr lang="fr-FR" dirty="0"/>
            </a:b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699911" y="683046"/>
            <a:ext cx="11187289" cy="131508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fr-FR" sz="2000" dirty="0"/>
              <a:t>                                                          PERMANENCE MENSUELLE</a:t>
            </a:r>
          </a:p>
          <a:p>
            <a:r>
              <a:rPr lang="en-US" sz="2000" b="1" dirty="0"/>
              <a:t>PRESIDENT : 	BOUBACAR KASSE SANE		</a:t>
            </a:r>
            <a:endParaRPr lang="fr-FR" sz="2000" b="1" dirty="0"/>
          </a:p>
          <a:p>
            <a:r>
              <a:rPr lang="en-US" sz="2000" b="1" dirty="0"/>
              <a:t>SUPPLEANT : MAMBI BA</a:t>
            </a:r>
            <a:endParaRPr lang="fr-FR" sz="2000" b="1" dirty="0"/>
          </a:p>
          <a:p>
            <a:r>
              <a:rPr lang="fr-FR" sz="2000" b="1" dirty="0"/>
              <a:t>GREFFIER : GENDARME MAHMADANE NIANG</a:t>
            </a:r>
          </a:p>
          <a:p>
            <a:r>
              <a:rPr lang="fr-FR" dirty="0"/>
              <a:t> 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55874" y="2128156"/>
          <a:ext cx="11623236" cy="4245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3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2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3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01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NATURE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 (8h30)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 JUDICIAIRE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fr-F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(Dernier vendredi de chaque mois)</a:t>
                      </a:r>
                    </a:p>
                    <a:p>
                      <a:endParaRPr lang="fr-FR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dirty="0"/>
                    </a:p>
                    <a:p>
                      <a:pPr algn="ctr"/>
                      <a:endParaRPr lang="fr-FR" sz="3200" b="1" dirty="0"/>
                    </a:p>
                    <a:p>
                      <a:pPr algn="ctr"/>
                      <a:endParaRPr lang="fr-FR" sz="1800" b="1" dirty="0"/>
                    </a:p>
                    <a:p>
                      <a:pPr algn="ctr"/>
                      <a:r>
                        <a:rPr lang="fr-FR" sz="1800" b="1" dirty="0"/>
                        <a:t>TRIBUNAL MILITAIRE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02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72895" y="674914"/>
            <a:ext cx="8911687" cy="816247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4000" b="1" dirty="0">
                <a:latin typeface="Algerian" panose="04020705040A02060702" pitchFamily="82" charset="0"/>
              </a:rPr>
              <a:t> </a:t>
            </a:r>
            <a:r>
              <a:rPr lang="fr-FR" sz="3100" b="1" dirty="0"/>
              <a:t>FLAGRANTS DELITS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032000" y="719666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032000" y="719666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SALLE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08H30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2F44A905-F805-2C1D-8EF1-523C05593902}"/>
              </a:ext>
            </a:extLst>
          </p:cNvPr>
          <p:cNvSpPr txBox="1"/>
          <p:nvPr/>
        </p:nvSpPr>
        <p:spPr>
          <a:xfrm>
            <a:off x="617169" y="2647784"/>
            <a:ext cx="112231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DU LUNDI AU VENDREDI PAR TOUS LES MAGISTRATS DU SIÈGE</a:t>
            </a:r>
          </a:p>
          <a:p>
            <a:r>
              <a:rPr lang="fr-FR" sz="2800" b="1" dirty="0"/>
              <a:t>EN FONCTION DU CALENDRIER JOINT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68902" y="465386"/>
            <a:ext cx="8911687" cy="792566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latin typeface="Algerian" panose="04020705040A02060702" pitchFamily="82" charset="0"/>
              </a:rPr>
              <a:t>   </a:t>
            </a:r>
            <a:r>
              <a:rPr lang="fr-FR" sz="3600" b="1" dirty="0">
                <a:latin typeface="Algerian" panose="04020705040A02060702" pitchFamily="82" charset="0"/>
              </a:rPr>
              <a:t>COURRIER ET REQUÊTES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8811" y="1079049"/>
            <a:ext cx="11358389" cy="565225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sz="2400" b="1" dirty="0"/>
          </a:p>
          <a:p>
            <a:r>
              <a:rPr lang="fr-FR" sz="4800" b="1" i="1" u="sng" dirty="0"/>
              <a:t>COURRIER ET REQUÊTES</a:t>
            </a:r>
          </a:p>
          <a:p>
            <a:r>
              <a:rPr lang="fr-FR" sz="1645" b="1" dirty="0"/>
              <a:t>COURRIER ET REQUÊTES</a:t>
            </a:r>
            <a:endParaRPr lang="fr-FR" sz="1645" dirty="0"/>
          </a:p>
          <a:p>
            <a:r>
              <a:rPr lang="fr-FR" sz="1500" dirty="0"/>
              <a:t>Tous les Magistrats du Siège </a:t>
            </a:r>
          </a:p>
          <a:p>
            <a:r>
              <a:rPr lang="fr-FR" sz="1500" b="1" dirty="0"/>
              <a:t>JUGES TAXATEURS</a:t>
            </a:r>
            <a:endParaRPr lang="fr-FR" sz="1500" dirty="0"/>
          </a:p>
          <a:p>
            <a:r>
              <a:rPr lang="fr-FR" sz="1500" dirty="0"/>
              <a:t>Tous les Présidents de Chambres Civiles et Cheikh Mbacké GUISSE Fatou Binetou BADJI - Myriam KAMITE – </a:t>
            </a:r>
          </a:p>
          <a:p>
            <a:r>
              <a:rPr lang="fr-FR" sz="1500" b="1" dirty="0"/>
              <a:t>JUGES DE L’APPLICATION DES PEINES</a:t>
            </a:r>
            <a:endParaRPr lang="fr-FR" sz="1500" dirty="0"/>
          </a:p>
          <a:p>
            <a:r>
              <a:rPr lang="fr-FR" sz="1500" dirty="0"/>
              <a:t>Ndèye Awa DIAGNE – Mambi BA – Maguette POUYE – Fatou Binetou BADJI -  Cheikh I. A. DIOP – Babacar Diomaye DIOUF</a:t>
            </a:r>
          </a:p>
          <a:p>
            <a:r>
              <a:rPr lang="fr-FR" sz="1500" b="1" dirty="0"/>
              <a:t>Coordonnateur JAP: </a:t>
            </a:r>
            <a:r>
              <a:rPr lang="fr-FR" sz="1500" dirty="0"/>
              <a:t>Ndèye Awa DIAGNE</a:t>
            </a:r>
            <a:endParaRPr lang="fr-FR" sz="1500" b="1" dirty="0"/>
          </a:p>
          <a:p>
            <a:r>
              <a:rPr lang="fr-FR" sz="1500" dirty="0"/>
              <a:t> </a:t>
            </a:r>
            <a:r>
              <a:rPr lang="fr-FR" sz="1500" dirty="0" err="1"/>
              <a:t>Exequaturs</a:t>
            </a:r>
            <a:r>
              <a:rPr lang="fr-FR" sz="1500" dirty="0"/>
              <a:t> sur requêtes: Myriam KAMITE – Khadim DIAGNE – Cheikh Mbacké GUISSE</a:t>
            </a:r>
          </a:p>
          <a:p>
            <a:r>
              <a:rPr lang="fr-FR" sz="1500" b="1" dirty="0"/>
              <a:t>COORDONNATEUR DES MISSIONS DES JUGES COMMISSAIRES</a:t>
            </a:r>
            <a:endParaRPr lang="fr-FR" sz="1500" dirty="0"/>
          </a:p>
          <a:p>
            <a:r>
              <a:rPr lang="fr-FR" sz="1500" dirty="0"/>
              <a:t>Des Chambres Civiles  : Alimatou THIOYE</a:t>
            </a:r>
          </a:p>
          <a:p>
            <a:r>
              <a:rPr lang="fr-FR" sz="1500" dirty="0"/>
              <a:t>Des Chambres de Statut personnel  : Modou KONTEYE</a:t>
            </a:r>
          </a:p>
          <a:p>
            <a:r>
              <a:rPr lang="fr-FR" sz="1500" b="1" dirty="0"/>
              <a:t>COORDONNATEUR DES AUDIENCES CORRECTIONNELLES</a:t>
            </a:r>
            <a:endParaRPr lang="fr-FR" sz="1500" dirty="0"/>
          </a:p>
          <a:p>
            <a:r>
              <a:rPr lang="fr-FR" sz="1500" dirty="0"/>
              <a:t>Mamadou DIOUF et Ndèye Awa DIAGNE </a:t>
            </a:r>
          </a:p>
          <a:p>
            <a:r>
              <a:rPr lang="fr-FR" sz="1500" b="1" dirty="0"/>
              <a:t>REFERES PENAUX</a:t>
            </a:r>
            <a:endParaRPr lang="fr-FR" sz="1500" dirty="0"/>
          </a:p>
          <a:p>
            <a:r>
              <a:rPr lang="fr-FR" sz="1500" dirty="0"/>
              <a:t>Mambi BA – Babacar Diomaye DIOUF– Mamadou Lamine FAYE </a:t>
            </a:r>
          </a:p>
          <a:p>
            <a:r>
              <a:rPr lang="fr-FR" sz="1500" b="1" dirty="0"/>
              <a:t>COORDONNATEUR DE LA CHAINE CIVILE</a:t>
            </a:r>
            <a:endParaRPr lang="fr-FR" sz="1500" dirty="0"/>
          </a:p>
          <a:p>
            <a:r>
              <a:rPr lang="fr-FR" sz="1500" dirty="0"/>
              <a:t>Titulaire : Fatou Diagne THIAW</a:t>
            </a:r>
          </a:p>
          <a:p>
            <a:r>
              <a:rPr lang="fr-FR" sz="1500" dirty="0"/>
              <a:t>Suppléant : Cheikh Mbacké GUISSE</a:t>
            </a:r>
          </a:p>
          <a:p>
            <a:r>
              <a:rPr lang="fr-FR" sz="1500" b="1" dirty="0"/>
              <a:t>DELEGUE A LA FORMATION</a:t>
            </a:r>
            <a:endParaRPr lang="fr-FR" sz="1500" dirty="0"/>
          </a:p>
          <a:p>
            <a:r>
              <a:rPr lang="fr-FR" sz="1500" dirty="0"/>
              <a:t>Mamadou DIOUF</a:t>
            </a:r>
          </a:p>
          <a:p>
            <a:r>
              <a:rPr lang="fr-FR" sz="1400" dirty="0"/>
              <a:t>Samba NDIAYE </a:t>
            </a:r>
          </a:p>
          <a:p>
            <a:endParaRPr lang="fr-FR" sz="2400" dirty="0"/>
          </a:p>
        </p:txBody>
      </p:sp>
      <p:sp>
        <p:nvSpPr>
          <p:cNvPr id="4" name="Flèche droite 3"/>
          <p:cNvSpPr/>
          <p:nvPr/>
        </p:nvSpPr>
        <p:spPr>
          <a:xfrm>
            <a:off x="1469249" y="454369"/>
            <a:ext cx="9911340" cy="613664"/>
          </a:xfrm>
          <a:prstGeom prst="rightArrow">
            <a:avLst>
              <a:gd name="adj1" fmla="val 83846"/>
              <a:gd name="adj2" fmla="val 50000"/>
            </a:avLst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Cabinet Président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8188" y="154236"/>
            <a:ext cx="10972800" cy="1549631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fr-FR" sz="5400" b="1" u="sng" dirty="0"/>
            </a:br>
            <a:br>
              <a:rPr lang="fr-FR" sz="5400" b="1" u="sng" dirty="0"/>
            </a:br>
            <a:br>
              <a:rPr lang="fr-FR" sz="5400" b="1" u="sng" dirty="0"/>
            </a:br>
            <a:br>
              <a:rPr lang="fr-FR" sz="5400" b="1" u="sng" dirty="0"/>
            </a:br>
            <a:br>
              <a:rPr lang="fr-FR" sz="5400" b="1" u="sng" dirty="0"/>
            </a:br>
            <a:br>
              <a:rPr lang="fr-FR" sz="5400" b="1" u="sng" dirty="0"/>
            </a:br>
            <a:br>
              <a:rPr lang="fr-FR" sz="5400" b="1" u="sng" dirty="0"/>
            </a:br>
            <a:br>
              <a:rPr lang="fr-FR" sz="5400" b="1" u="sng" dirty="0"/>
            </a:br>
            <a:r>
              <a:rPr lang="fr-FR" sz="5400" b="1" u="sng" dirty="0"/>
              <a:t>JUGES D’INSTRUCTION</a:t>
            </a:r>
            <a:br>
              <a:rPr lang="fr-FR" sz="5400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fr-FR" sz="2800" dirty="0"/>
              <a:t>Abdou Aziz DIALLO (Doyen des Juges) / Me.</a:t>
            </a:r>
          </a:p>
          <a:p>
            <a:r>
              <a:rPr lang="fr-FR" sz="2800" dirty="0"/>
              <a:t>Makha BARRY (2</a:t>
            </a:r>
            <a:r>
              <a:rPr lang="fr-FR" sz="2800" baseline="30000" dirty="0"/>
              <a:t>ème</a:t>
            </a:r>
            <a:r>
              <a:rPr lang="fr-FR" sz="2800" dirty="0"/>
              <a:t>  cabinet) / Me.</a:t>
            </a:r>
          </a:p>
          <a:p>
            <a:r>
              <a:rPr lang="en-GB" sz="2800" dirty="0"/>
              <a:t>Jean Paul François DIOP (3ème cabinet) / Me.</a:t>
            </a:r>
            <a:endParaRPr lang="fr-FR" sz="2800" dirty="0"/>
          </a:p>
          <a:p>
            <a:r>
              <a:rPr lang="en-GB" sz="2800" dirty="0"/>
              <a:t> Papa Mourate WADE (4ème  cabinet) / Me .</a:t>
            </a:r>
            <a:endParaRPr lang="fr-FR" sz="2800" dirty="0"/>
          </a:p>
          <a:p>
            <a:r>
              <a:rPr lang="en-GB" sz="2800" dirty="0" err="1"/>
              <a:t>Débé</a:t>
            </a:r>
            <a:r>
              <a:rPr lang="en-GB" sz="2800" dirty="0"/>
              <a:t> MBOH (5ème  cabinet) / Me.</a:t>
            </a:r>
            <a:endParaRPr lang="fr-FR" sz="2800" dirty="0"/>
          </a:p>
          <a:p>
            <a:r>
              <a:rPr lang="en-GB" sz="2800" dirty="0"/>
              <a:t>Sokhna Awa DIOP ( 6ème cabinet) / Me.</a:t>
            </a:r>
            <a:endParaRPr lang="fr-FR" sz="2800" dirty="0"/>
          </a:p>
          <a:p>
            <a:r>
              <a:rPr lang="en-GB" sz="2800" dirty="0"/>
              <a:t>Ousmane SALL </a:t>
            </a:r>
            <a:r>
              <a:rPr lang="fr-FR" sz="2800" dirty="0"/>
              <a:t>(7eme cabinet) / Me.</a:t>
            </a:r>
          </a:p>
          <a:p>
            <a:r>
              <a:rPr lang="fr-FR" sz="2800" dirty="0"/>
              <a:t>A pourvoir (8</a:t>
            </a:r>
            <a:r>
              <a:rPr lang="fr-FR" sz="2800" baseline="30000" dirty="0"/>
              <a:t>ème</a:t>
            </a:r>
            <a:r>
              <a:rPr lang="fr-FR" sz="2800" dirty="0"/>
              <a:t> cabinet) / Me.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34BB2027-ABA7-2551-FB58-206F0A2FB3C0}"/>
              </a:ext>
            </a:extLst>
          </p:cNvPr>
          <p:cNvSpPr txBox="1"/>
          <p:nvPr/>
        </p:nvSpPr>
        <p:spPr>
          <a:xfrm>
            <a:off x="1144988" y="2552369"/>
            <a:ext cx="108058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/>
              <a:t>Les calendriers et répartitions du service entrent en vigueur dès ce jour 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37031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6" y="389614"/>
            <a:ext cx="8911687" cy="110667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b="1" dirty="0">
                <a:latin typeface="Algerian" panose="04020705040A02060702" pitchFamily="82" charset="0"/>
              </a:rPr>
              <a:t>AUDIENCE DE REPARTITION DES AFFAIRES  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724119"/>
              </p:ext>
            </p:extLst>
          </p:nvPr>
        </p:nvGraphicFramePr>
        <p:xfrm>
          <a:off x="1147311" y="1870363"/>
          <a:ext cx="10462800" cy="4754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5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5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67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</a:t>
                      </a:r>
                      <a:endParaRPr lang="fr-FR" sz="2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JOURS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ctr"/>
                        </a:tabLs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NATURE</a:t>
                      </a:r>
                      <a:r>
                        <a:rPr lang="fr-FR" sz="1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7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JUDICIAIRE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  <a:p>
                      <a:r>
                        <a:rPr lang="fr-FR" sz="2800" dirty="0"/>
                        <a:t>Tous les lundis</a:t>
                      </a:r>
                    </a:p>
                    <a:p>
                      <a:r>
                        <a:rPr lang="fr-FR" sz="2800" dirty="0"/>
                        <a:t>OUVRABLES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Répartition affaires civiles et commerciales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3 - 08h30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avec flèche vers le bas 4"/>
          <p:cNvSpPr/>
          <p:nvPr/>
        </p:nvSpPr>
        <p:spPr>
          <a:xfrm>
            <a:off x="4777009" y="858742"/>
            <a:ext cx="3498479" cy="943563"/>
          </a:xfrm>
          <a:prstGeom prst="downArrowCallout">
            <a:avLst>
              <a:gd name="adj1" fmla="val 25000"/>
              <a:gd name="adj2" fmla="val 25000"/>
              <a:gd name="adj3" fmla="val 17092"/>
              <a:gd name="adj4" fmla="val 6497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fr-FR" b="1" dirty="0">
              <a:latin typeface="Bookman Old Style" panose="020506040505050202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ctr">
              <a:buFontTx/>
              <a:buChar char="-"/>
            </a:pPr>
            <a:r>
              <a:rPr lang="fr-FR" b="1" dirty="0">
                <a:latin typeface="Bookman Old Style" panose="0205060405050502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Mamadou DIOUF</a:t>
            </a:r>
          </a:p>
          <a:p>
            <a:pPr marL="285750" indent="-285750" algn="ctr">
              <a:buFontTx/>
              <a:buChar char="-"/>
            </a:pPr>
            <a:r>
              <a:rPr lang="fr-FR" b="1" dirty="0">
                <a:latin typeface="Bookman Old Style" panose="0205060405050502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Suppléant : Modou KONTEYE </a:t>
            </a:r>
          </a:p>
          <a:p>
            <a:pPr algn="ctr"/>
            <a:endParaRPr lang="fr-FR" b="1" dirty="0">
              <a:latin typeface="Bookman Old Style" panose="020506040505050202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lèche à trois pointes 1">
            <a:extLst>
              <a:ext uri="{FF2B5EF4-FFF2-40B4-BE49-F238E27FC236}">
                <a16:creationId xmlns:a16="http://schemas.microsoft.com/office/drawing/2014/main" id="{C11D026F-5850-98E4-F4D5-5D3225FAD062}"/>
              </a:ext>
            </a:extLst>
          </p:cNvPr>
          <p:cNvSpPr/>
          <p:nvPr/>
        </p:nvSpPr>
        <p:spPr>
          <a:xfrm>
            <a:off x="4038600" y="1939159"/>
            <a:ext cx="7644627" cy="2751086"/>
          </a:xfrm>
          <a:prstGeom prst="leftRight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5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MERCI POUR VOTRE BIEN AIMABLE ATTENTION</a:t>
            </a:r>
            <a:endParaRPr lang="en-US" sz="15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1152422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8638" y="225428"/>
            <a:ext cx="8911687" cy="608944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sz="3600" b="1" dirty="0">
                <a:latin typeface="Algerian" panose="04020705040A02060702" pitchFamily="82" charset="0"/>
              </a:rPr>
              <a:t>AUDIENCES DE REFERE SUR PLACET (lundis)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689380" y="4280410"/>
          <a:ext cx="10832552" cy="2155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</a:t>
                      </a:r>
                      <a:endParaRPr lang="fr-FR" sz="2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JOURS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ctr"/>
                        </a:tabLs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NATURE</a:t>
                      </a:r>
                      <a:r>
                        <a:rPr lang="fr-FR" sz="1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ANNEE</a:t>
                      </a:r>
                      <a:r>
                        <a:rPr lang="fr-FR" sz="2000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JUDICIARE</a:t>
                      </a:r>
                      <a:endParaRPr lang="fr-FR" sz="3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  <a:p>
                      <a:r>
                        <a:rPr lang="fr-FR" sz="2400" dirty="0"/>
                        <a:t>Tous les lundis Ouvrables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Répartition affaires civiles et commerciales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3 - 08h30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443211" y="834372"/>
            <a:ext cx="8521672" cy="33189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i="1" dirty="0"/>
              <a:t>MAMADOU DIOUF OU MODOU KONTEYE</a:t>
            </a:r>
          </a:p>
          <a:p>
            <a:r>
              <a:rPr lang="fr-FR" b="1" i="1" u="sng" dirty="0"/>
              <a:t>PÔLE DES RÉFÉRÉS SUR PLACET</a:t>
            </a:r>
            <a:r>
              <a:rPr lang="fr-FR" b="1" i="1" dirty="0"/>
              <a:t> : </a:t>
            </a:r>
            <a:r>
              <a:rPr lang="fr-FR" dirty="0"/>
              <a:t>Mamadou DIOUF- Modou KONTEYE- Maïmouna THIOUNE- Myriam KAMITE- Mamadou Lamine FAYE- Aïssatou CISSE</a:t>
            </a:r>
          </a:p>
          <a:p>
            <a:r>
              <a:rPr lang="fr-FR" b="1" i="1" u="sng" dirty="0"/>
              <a:t>GREFFIER</a:t>
            </a:r>
            <a:r>
              <a:rPr lang="fr-FR" b="1" i="1" dirty="0"/>
              <a:t> : </a:t>
            </a:r>
            <a:r>
              <a:rPr lang="en-GB" dirty="0"/>
              <a:t>Me Ndack Ndiaye/ </a:t>
            </a:r>
            <a:endParaRPr lang="fr-FR" dirty="0"/>
          </a:p>
          <a:p>
            <a:r>
              <a:rPr lang="fr-FR" b="1" i="1" u="sng" dirty="0"/>
              <a:t>COORDONNATEUR</a:t>
            </a:r>
            <a:r>
              <a:rPr lang="fr-FR" b="1" i="1" dirty="0"/>
              <a:t> : Mamadou DIOUF / </a:t>
            </a:r>
            <a:r>
              <a:rPr lang="fr-FR" b="1" i="1" u="sng" dirty="0"/>
              <a:t>SUPPLÉANT</a:t>
            </a:r>
            <a:r>
              <a:rPr lang="fr-FR" b="1" i="1" dirty="0"/>
              <a:t> : Modou KONTEYE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2955" y="211213"/>
            <a:ext cx="8911687" cy="779687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5400" b="1" dirty="0"/>
              <a:t> </a:t>
            </a:r>
            <a:r>
              <a:rPr lang="fr-FR" sz="2700" b="1" dirty="0"/>
              <a:t>AUDIENCES DES CONTESTATIONS DE SAISIES, des REFERES sur DIFFICULTES (les vendredis)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800683" y="4487517"/>
          <a:ext cx="10576364" cy="2219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4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4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30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</a:t>
                      </a:r>
                      <a:endParaRPr lang="fr-FR" sz="2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JOURS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ctr"/>
                        </a:tabLs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NATURE</a:t>
                      </a:r>
                      <a:r>
                        <a:rPr lang="fr-FR" sz="1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8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</a:t>
                      </a:r>
                      <a:r>
                        <a:rPr lang="fr-FR" sz="2000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fr-FR" sz="20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</a:t>
                      </a:r>
                      <a:r>
                        <a:rPr lang="fr-FR" sz="2000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JUDICIAIRE</a:t>
                      </a:r>
                      <a:endParaRPr lang="fr-FR" sz="3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  <a:p>
                      <a:r>
                        <a:rPr lang="fr-FR" sz="2400" dirty="0"/>
                        <a:t>Tous les Vendredis Ouvrables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Contestation de saisies</a:t>
                      </a:r>
                      <a:r>
                        <a:rPr lang="fr-FR" sz="2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Référé</a:t>
                      </a:r>
                      <a:endParaRPr lang="fr-FR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Salle 3 - 08h30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1972955" y="1221898"/>
            <a:ext cx="8542857" cy="2803623"/>
          </a:xfrm>
          <a:prstGeom prst="roundRect">
            <a:avLst/>
          </a:prstGeom>
          <a:solidFill>
            <a:srgbClr val="FFFF00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b="1" u="sng" dirty="0"/>
              <a:t>Président </a:t>
            </a:r>
            <a:r>
              <a:rPr lang="fr-FR" dirty="0"/>
              <a:t>: Mamadou DIOUF ou Samba NDIAYE.</a:t>
            </a:r>
          </a:p>
          <a:p>
            <a:r>
              <a:rPr lang="fr-FR" b="1" u="sng" dirty="0"/>
              <a:t>Pôle des référés sur difficultés</a:t>
            </a:r>
            <a:r>
              <a:rPr lang="fr-FR" dirty="0"/>
              <a:t> : Mamadou DIOUF -– Ndèye Rokhaya SENE- Boubacar Kassé SANE - Samba NDIAYE - Maguette POUYE – Fatou Binetou BADJI-Cheikh Mbacké GUISSE- Mambi BA-  Cheikh Ismaila Aidara DIOP-Khadim DIAGNE- Babacar Diomaye DIOUF-</a:t>
            </a:r>
          </a:p>
          <a:p>
            <a:r>
              <a:rPr lang="en-GB" b="1" u="sng" dirty="0"/>
              <a:t>Greffiers</a:t>
            </a:r>
            <a:r>
              <a:rPr lang="en-GB" dirty="0"/>
              <a:t> : Me Ndèye Aïssatou Fall.</a:t>
            </a:r>
            <a:endParaRPr lang="fr-FR" dirty="0"/>
          </a:p>
          <a:p>
            <a:r>
              <a:rPr lang="fr-FR" b="1" i="1" u="sng" dirty="0"/>
              <a:t>COORDONNATEUR </a:t>
            </a:r>
            <a:r>
              <a:rPr lang="fr-FR" b="1" i="1" dirty="0"/>
              <a:t>: Samba NDIAYE / </a:t>
            </a:r>
            <a:r>
              <a:rPr lang="fr-FR" b="1" i="1" u="sng" dirty="0"/>
              <a:t>SUPPLÉANT</a:t>
            </a:r>
            <a:r>
              <a:rPr lang="fr-FR" b="1" i="1" dirty="0"/>
              <a:t> : Ndèye Rokhaya SENE</a:t>
            </a:r>
            <a:endParaRPr lang="fr-FR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6947" y="546997"/>
            <a:ext cx="8911687" cy="638020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>
                <a:latin typeface="Algerian" panose="04020705040A02060702" pitchFamily="82" charset="0"/>
              </a:rPr>
            </a:br>
            <a:r>
              <a:rPr lang="fr-FR" b="1" dirty="0">
                <a:latin typeface="Algerian" panose="04020705040A02060702" pitchFamily="82" charset="0"/>
              </a:rPr>
              <a:t> </a:t>
            </a:r>
            <a:r>
              <a:rPr lang="fr-FR" sz="3600" b="1" dirty="0">
                <a:latin typeface="Algerian" panose="04020705040A02060702" pitchFamily="82" charset="0"/>
              </a:rPr>
              <a:t>CHAMBRE DES PROCEDURES COLLECTIVES </a:t>
            </a:r>
            <a:endParaRPr lang="fr-FR" dirty="0">
              <a:latin typeface="Algerian" panose="04020705040A02060702" pitchFamily="82" charset="0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20968" y="3009570"/>
          <a:ext cx="11083644" cy="342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5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</a:t>
                      </a:r>
                      <a:endParaRPr lang="fr-FR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JOURS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ctr"/>
                        </a:tabLst>
                      </a:pPr>
                      <a:r>
                        <a:rPr lang="fr-FR" sz="20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NATURE</a:t>
                      </a: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 JUDICIAIRE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4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mercredis Ouvrables)</a:t>
                      </a:r>
                      <a:endParaRPr lang="fr-FR" sz="2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Procédures collectives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  <a:p>
                      <a:r>
                        <a:rPr lang="fr-FR" sz="1800" dirty="0"/>
                        <a:t>Salle de réunion TGI 10h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189822" y="1185016"/>
            <a:ext cx="8890612" cy="1756487"/>
          </a:xfrm>
          <a:prstGeom prst="roundRect">
            <a:avLst/>
          </a:prstGeom>
          <a:solidFill>
            <a:srgbClr val="92D050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sz="2000" dirty="0"/>
          </a:p>
          <a:p>
            <a:r>
              <a:rPr lang="fr-FR" sz="2000" b="1" dirty="0"/>
              <a:t>PRESIDENTE : ALYMATOU THIOYE 			</a:t>
            </a:r>
          </a:p>
          <a:p>
            <a:r>
              <a:rPr lang="fr-FR" sz="2000" b="1" dirty="0"/>
              <a:t>MEMBRES :   CHEIKH ISMAIL AIDARA DIOP – KHADIM DIAGNE</a:t>
            </a:r>
          </a:p>
          <a:p>
            <a:r>
              <a:rPr lang="fr-FR" sz="2000" b="1" dirty="0"/>
              <a:t>SUPPLEANTS :   </a:t>
            </a:r>
            <a:r>
              <a:rPr lang="en-GB" sz="2000" b="1" dirty="0"/>
              <a:t>ADAMA CIRA DRAME – AISSATOU CISSE</a:t>
            </a:r>
            <a:endParaRPr lang="fr-FR" sz="2000" dirty="0"/>
          </a:p>
          <a:p>
            <a:r>
              <a:rPr lang="fr-FR" sz="2000" b="1" dirty="0"/>
              <a:t>GREFFIER :    </a:t>
            </a:r>
            <a:r>
              <a:rPr lang="en-US" sz="2000" dirty="0"/>
              <a:t>ME HAWA DAHA NGAIDO</a:t>
            </a:r>
            <a:endParaRPr lang="fr-FR" sz="2000" dirty="0"/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8125" y="348693"/>
            <a:ext cx="8911687" cy="638020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>
                <a:latin typeface="Algerian" panose="04020705040A02060702" pitchFamily="82" charset="0"/>
              </a:rPr>
            </a:br>
            <a:r>
              <a:rPr lang="fr-FR" b="1" dirty="0">
                <a:latin typeface="Algerian" panose="04020705040A02060702" pitchFamily="82" charset="0"/>
              </a:rPr>
              <a:t> </a:t>
            </a:r>
            <a:r>
              <a:rPr lang="fr-FR" sz="3600" b="1" dirty="0">
                <a:latin typeface="Algerian" panose="04020705040A02060702" pitchFamily="82" charset="0"/>
              </a:rPr>
              <a:t>CHAMBRE DES SAISIES IMMOBILIERES</a:t>
            </a:r>
            <a:endParaRPr lang="fr-FR" dirty="0">
              <a:latin typeface="Algerian" panose="04020705040A02060702" pitchFamily="82" charset="0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078612"/>
              </p:ext>
            </p:extLst>
          </p:nvPr>
        </p:nvGraphicFramePr>
        <p:xfrm>
          <a:off x="420967" y="3273975"/>
          <a:ext cx="11083644" cy="342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</a:t>
                      </a:r>
                      <a:endParaRPr lang="fr-FR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JOURS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ctr"/>
                        </a:tabLst>
                      </a:pPr>
                      <a:r>
                        <a:rPr lang="fr-FR" sz="20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NATURE</a:t>
                      </a: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 JUDICIAIRE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3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2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mardis)</a:t>
                      </a:r>
                      <a:endParaRPr lang="fr-FR" sz="2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Saisies</a:t>
                      </a:r>
                      <a:r>
                        <a:rPr lang="fr-FR" sz="1800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immobilières</a:t>
                      </a: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  <a:p>
                      <a:r>
                        <a:rPr lang="fr-FR" sz="1800" dirty="0"/>
                        <a:t>Salle de réunion TGI 10h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560745" y="1081501"/>
            <a:ext cx="9070509" cy="19327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sz="1600" dirty="0"/>
          </a:p>
          <a:p>
            <a:endParaRPr lang="fr-FR" sz="2400" b="1" dirty="0"/>
          </a:p>
          <a:p>
            <a:r>
              <a:rPr lang="fr-FR" sz="2400" b="1" dirty="0"/>
              <a:t>PRESIDENTE : </a:t>
            </a:r>
            <a:r>
              <a:rPr lang="fr-FR" sz="2400" dirty="0"/>
              <a:t>ALIMATOU THIOYE</a:t>
            </a:r>
          </a:p>
          <a:p>
            <a:r>
              <a:rPr lang="fr-FR" sz="2400" b="1" dirty="0"/>
              <a:t>				</a:t>
            </a:r>
          </a:p>
          <a:p>
            <a:r>
              <a:rPr lang="fr-FR" sz="2400" b="1" dirty="0"/>
              <a:t>MEMBRES : </a:t>
            </a:r>
            <a:r>
              <a:rPr lang="fr-FR" sz="2400" dirty="0"/>
              <a:t>NDEYE CODOU SECK– MYRIAM KAMITE</a:t>
            </a:r>
            <a:endParaRPr lang="fr-FR" sz="2400" b="1" dirty="0"/>
          </a:p>
          <a:p>
            <a:r>
              <a:rPr lang="fr-FR" sz="2400" b="1" dirty="0"/>
              <a:t>SUPPLEANTES :  </a:t>
            </a:r>
            <a:r>
              <a:rPr lang="fr-FR" sz="2400" dirty="0"/>
              <a:t>ADAMA CIRA DRAME - MADJIIGUENE TOURE</a:t>
            </a:r>
          </a:p>
          <a:p>
            <a:r>
              <a:rPr lang="fr-FR" sz="2400" b="1" dirty="0"/>
              <a:t>GREFFIER :</a:t>
            </a:r>
            <a:r>
              <a:rPr lang="fr-FR" sz="2400" dirty="0"/>
              <a:t> ME PAULINE SIGUA GACKOU SENGHOR</a:t>
            </a:r>
            <a:endParaRPr lang="fr-FR" sz="2400" b="1" dirty="0"/>
          </a:p>
          <a:p>
            <a:endParaRPr lang="fr-FR" sz="1600" dirty="0"/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8125" y="348693"/>
            <a:ext cx="8911687" cy="638020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>
                <a:latin typeface="Algerian" panose="04020705040A02060702" pitchFamily="82" charset="0"/>
              </a:rPr>
            </a:br>
            <a:r>
              <a:rPr lang="fr-FR" b="1" dirty="0">
                <a:latin typeface="Algerian" panose="04020705040A02060702" pitchFamily="82" charset="0"/>
              </a:rPr>
              <a:t> </a:t>
            </a:r>
            <a:r>
              <a:rPr lang="fr-FR" sz="3600" b="1" dirty="0">
                <a:latin typeface="Algerian" panose="04020705040A02060702" pitchFamily="82" charset="0"/>
              </a:rPr>
              <a:t>DISTRIBUTIONS DE PRIX</a:t>
            </a:r>
            <a:endParaRPr lang="fr-FR" dirty="0">
              <a:latin typeface="Algerian" panose="04020705040A02060702" pitchFamily="82" charset="0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571547"/>
              </p:ext>
            </p:extLst>
          </p:nvPr>
        </p:nvGraphicFramePr>
        <p:xfrm>
          <a:off x="420967" y="3273975"/>
          <a:ext cx="11083644" cy="342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0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</a:t>
                      </a:r>
                      <a:endParaRPr lang="fr-FR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JOURS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ctr"/>
                        </a:tabLst>
                      </a:pPr>
                      <a:r>
                        <a:rPr lang="fr-FR" sz="20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NATURE</a:t>
                      </a: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 JUDICIAIRE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(4°</a:t>
                      </a:r>
                      <a:r>
                        <a:rPr lang="fr-FR" sz="2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Jeudi Ouvrable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fr-FR" sz="2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Saisies</a:t>
                      </a:r>
                      <a:r>
                        <a:rPr lang="fr-FR" sz="1800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immobilières</a:t>
                      </a: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  <a:p>
                      <a:r>
                        <a:rPr lang="fr-FR" sz="1800" dirty="0"/>
                        <a:t>Salle de réunion TGI 10h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268713" y="1163966"/>
            <a:ext cx="9070509" cy="19327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sz="1600" dirty="0"/>
          </a:p>
          <a:p>
            <a:endParaRPr lang="fr-FR" sz="2400" b="1" dirty="0"/>
          </a:p>
          <a:p>
            <a:r>
              <a:rPr lang="fr-FR" sz="2400" b="1" dirty="0"/>
              <a:t>PRESIDENTE : ALIMATOU THIOYE</a:t>
            </a:r>
          </a:p>
          <a:p>
            <a:r>
              <a:rPr lang="fr-FR" sz="2400" b="1" dirty="0"/>
              <a:t>SUPPLEANT :  MAMADOU LAMINE FAYE</a:t>
            </a:r>
          </a:p>
          <a:p>
            <a:r>
              <a:rPr lang="fr-FR" sz="2400" b="1" dirty="0"/>
              <a:t>GREFFIER : Me Pauline </a:t>
            </a:r>
            <a:r>
              <a:rPr lang="fr-FR" sz="2400" b="1" dirty="0" err="1"/>
              <a:t>Siga</a:t>
            </a:r>
            <a:r>
              <a:rPr lang="fr-FR" sz="2400" b="1" dirty="0"/>
              <a:t> GAKOU SENGHOR</a:t>
            </a:r>
          </a:p>
          <a:p>
            <a:endParaRPr lang="fr-FR" sz="1600" dirty="0"/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6165" y="287225"/>
            <a:ext cx="8911687" cy="638020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>
                <a:latin typeface="Algerian" panose="04020705040A02060702" pitchFamily="82" charset="0"/>
              </a:rPr>
            </a:br>
            <a:r>
              <a:rPr lang="fr-FR" dirty="0">
                <a:latin typeface="Algerian" panose="04020705040A02060702" pitchFamily="82" charset="0"/>
              </a:rPr>
              <a:t>1° </a:t>
            </a:r>
            <a:r>
              <a:rPr lang="fr-FR" sz="3600" b="1" dirty="0">
                <a:latin typeface="Algerian" panose="04020705040A02060702" pitchFamily="82" charset="0"/>
              </a:rPr>
              <a:t>CHAMBRE DU STATUT PERSONNEL</a:t>
            </a:r>
            <a:endParaRPr lang="fr-FR" dirty="0">
              <a:latin typeface="Algerian" panose="04020705040A02060702" pitchFamily="82" charset="0"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20968" y="3009570"/>
          <a:ext cx="11083644" cy="342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0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MOIS</a:t>
                      </a:r>
                      <a:endParaRPr lang="fr-FR" sz="2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JOURS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ctr"/>
                        </a:tabLs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NATURE</a:t>
                      </a:r>
                      <a:r>
                        <a:rPr lang="fr-FR" sz="1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LIEU/HEURE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ANNEE JUDICIAIRE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(1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3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lundis Ouvrables)</a:t>
                      </a:r>
                    </a:p>
                    <a:p>
                      <a:endParaRPr lang="fr-FR" sz="2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800" dirty="0"/>
                        <a:t>         AFFAIRES</a:t>
                      </a:r>
                      <a:r>
                        <a:rPr lang="fr-FR" sz="1800" baseline="0" dirty="0"/>
                        <a:t> CIVILES</a:t>
                      </a:r>
                      <a:endParaRPr lang="fr-FR" sz="18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800" b="1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           SALLE</a:t>
                      </a:r>
                      <a:r>
                        <a:rPr lang="fr-FR" sz="1800" b="1" baseline="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N°02</a:t>
                      </a:r>
                      <a:endParaRPr lang="fr-FR" sz="1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endParaRPr lang="fr-FR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516201" y="925073"/>
            <a:ext cx="10851614" cy="2046556"/>
          </a:xfrm>
          <a:prstGeom prst="roundRect">
            <a:avLst/>
          </a:prstGeom>
          <a:solidFill>
            <a:schemeClr val="bg1">
              <a:lumMod val="85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sz="2000" i="1" dirty="0"/>
          </a:p>
          <a:p>
            <a:r>
              <a:rPr lang="fr-FR" sz="2000" b="1" i="1" dirty="0"/>
              <a:t>PRESIDENT :        MODOU KONTEYE				</a:t>
            </a:r>
          </a:p>
          <a:p>
            <a:r>
              <a:rPr lang="fr-FR" sz="2000" b="1" i="1" dirty="0"/>
              <a:t>MEMBRES :     </a:t>
            </a:r>
            <a:r>
              <a:rPr lang="fr-FR" sz="2000" dirty="0"/>
              <a:t>NDÉYE CODOU SECK – CHEIKH ISMAIL AIDARA DIOP </a:t>
            </a:r>
            <a:endParaRPr lang="fr-FR" sz="2000" b="1" u="sng" dirty="0"/>
          </a:p>
          <a:p>
            <a:r>
              <a:rPr lang="fr-FR" sz="2000" b="1" i="1" dirty="0"/>
              <a:t>JUGES DE LA MISE EN ETAT: </a:t>
            </a:r>
            <a:r>
              <a:rPr lang="fr-FR" sz="2000" dirty="0"/>
              <a:t>NDÉYE CODOU SECK – CHEIKH ISMAIL AIDARA DIOP</a:t>
            </a:r>
            <a:endParaRPr lang="fr-FR" sz="2000" b="1" u="sng" dirty="0"/>
          </a:p>
          <a:p>
            <a:r>
              <a:rPr lang="fr-FR" sz="2000" b="1" i="1" dirty="0"/>
              <a:t>SUPPLEANTE :       </a:t>
            </a:r>
            <a:r>
              <a:rPr lang="fr-FR" sz="2000" i="1" dirty="0"/>
              <a:t>AISSATOU CISSE</a:t>
            </a:r>
          </a:p>
          <a:p>
            <a:r>
              <a:rPr lang="fr-FR" sz="2000" b="1" i="1" dirty="0"/>
              <a:t>GREFFIER :       </a:t>
            </a:r>
            <a:r>
              <a:rPr lang="fr-FR" sz="2000" dirty="0"/>
              <a:t>ME PAPE NGAGNE LO</a:t>
            </a:r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2995</TotalTime>
  <Words>1843</Words>
  <Application>Microsoft Macintosh PowerPoint</Application>
  <PresentationFormat>Grand écran</PresentationFormat>
  <Paragraphs>601</Paragraphs>
  <Slides>30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Algerian</vt:lpstr>
      <vt:lpstr>Aptos</vt:lpstr>
      <vt:lpstr>Bookman Old Style</vt:lpstr>
      <vt:lpstr>Calibri</vt:lpstr>
      <vt:lpstr>Constantia</vt:lpstr>
      <vt:lpstr>Wingdings 2</vt:lpstr>
      <vt:lpstr>Débit</vt:lpstr>
      <vt:lpstr>        COUR D’APPEL DE DAKAR TRIBUNAL DE GRANDE INSTANCE HORS CLASSE DE DAKAR    ASSEMBLEE GENERALE ORDINAIRE de rentrée judiciaire année 2024 -  2025 JEUDI 07 NOVEMBRE 2024 </vt:lpstr>
      <vt:lpstr>Répartition des affaires et calendriers des audiences  </vt:lpstr>
      <vt:lpstr>AUDIENCE DE REPARTITION DES AFFAIRES   </vt:lpstr>
      <vt:lpstr> AUDIENCES DE REFERE SUR PLACET (lundis)</vt:lpstr>
      <vt:lpstr>  AUDIENCES DES CONTESTATIONS DE SAISIES, des REFERES sur DIFFICULTES (les vendredis)</vt:lpstr>
      <vt:lpstr>  CHAMBRE DES PROCEDURES COLLECTIVES </vt:lpstr>
      <vt:lpstr>  CHAMBRE DES SAISIES IMMOBILIERES</vt:lpstr>
      <vt:lpstr>  DISTRIBUTIONS DE PRIX</vt:lpstr>
      <vt:lpstr> 1° CHAMBRE DU STATUT PERSONNEL</vt:lpstr>
      <vt:lpstr> 2° CHAMBRE DU STATUT PERSONNEL</vt:lpstr>
      <vt:lpstr>1ère  CHAMBRE CIVILe</vt:lpstr>
      <vt:lpstr>2ème   CHAMBRE CIVILe</vt:lpstr>
      <vt:lpstr>3ème CHAMBRE CIVILE </vt:lpstr>
      <vt:lpstr>                          CHAMBRE DES EXPROPRIATIONS  </vt:lpstr>
      <vt:lpstr>CHAMBRE DES SAISIES REMUNERATIONS ET CESSIONS VOLONTAIRES DE SALAIRE  </vt:lpstr>
      <vt:lpstr>1ère CHAMBRE CORRECTIONNELLE  </vt:lpstr>
      <vt:lpstr>2ème CHAMBRE CORRECTIONNELLE  </vt:lpstr>
      <vt:lpstr>3ème CHAMBRE CORRECTIONNELLE  </vt:lpstr>
      <vt:lpstr>PREMIERE CHAMBRE CRIMINELLE  </vt:lpstr>
      <vt:lpstr>DEUXIEME CHAMBRE CRIMINELLE  </vt:lpstr>
      <vt:lpstr>PREMIERE CHAMBRE POOL JUDICIAIRE FINANCIER  </vt:lpstr>
      <vt:lpstr>DEUXIEME CHAMBRE POOL JUDICIAIRE FINANCIER  </vt:lpstr>
      <vt:lpstr>TRIBUNAL POUR ENFANTS  </vt:lpstr>
      <vt:lpstr>ASSISTANCE EDUCATIVE </vt:lpstr>
      <vt:lpstr>  TRIBUNAL MILITAIRE </vt:lpstr>
      <vt:lpstr>  FLAGRANTS DELITS </vt:lpstr>
      <vt:lpstr>   COURRIER ET REQUÊTES </vt:lpstr>
      <vt:lpstr>        JUGES D’INSTRUCTION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Tribunal de Grande Instance Hors Classe</dc:title>
  <dc:creator>Fatou</dc:creator>
  <cp:lastModifiedBy>Mamadou DIOUF</cp:lastModifiedBy>
  <cp:revision>391</cp:revision>
  <cp:lastPrinted>2024-11-06T16:40:20Z</cp:lastPrinted>
  <dcterms:created xsi:type="dcterms:W3CDTF">2018-07-17T08:41:00Z</dcterms:created>
  <dcterms:modified xsi:type="dcterms:W3CDTF">2024-11-10T11:32:32Z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151ED52AA93749F0A94BE38BAF08E8BA_12</vt:lpwstr>
  </property>
  <property fmtid="{D5CDD505-2E9C-101B-9397-08002B2CF9AE}" pid="3" name="KSOProductBuildVer">
    <vt:lpwstr>1033-12.2.0.13266</vt:lpwstr>
  </property>
</Properties>
</file>