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2" r:id="rId8"/>
    <p:sldId id="291" r:id="rId9"/>
    <p:sldId id="297" r:id="rId10"/>
    <p:sldId id="292" r:id="rId11"/>
    <p:sldId id="295" r:id="rId12"/>
    <p:sldId id="263" r:id="rId13"/>
    <p:sldId id="288" r:id="rId14"/>
    <p:sldId id="264" r:id="rId15"/>
    <p:sldId id="283" r:id="rId16"/>
    <p:sldId id="268" r:id="rId17"/>
    <p:sldId id="270" r:id="rId18"/>
    <p:sldId id="289" r:id="rId19"/>
    <p:sldId id="271" r:id="rId20"/>
    <p:sldId id="284" r:id="rId21"/>
    <p:sldId id="290" r:id="rId22"/>
    <p:sldId id="273" r:id="rId23"/>
    <p:sldId id="286" r:id="rId24"/>
    <p:sldId id="287" r:id="rId25"/>
    <p:sldId id="274" r:id="rId26"/>
    <p:sldId id="278" r:id="rId27"/>
    <p:sldId id="293" r:id="rId28"/>
  </p:sldIdLst>
  <p:sldSz cx="12192000" cy="6858000"/>
  <p:notesSz cx="6797675" cy="9925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 hasCustomPrompt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 hasCustomPrompt="1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 hasCustomPrompt="1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 hasCustomPrompt="1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 hasCustomPrompt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05A9504-0224-46F7-AEAD-838A9172159D}" type="slidenum">
              <a:rPr lang="fr-FR" smtClean="0"/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/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  <a:p>
            <a:pPr lvl="1" eaLnBrk="1" latinLnBrk="0" hangingPunct="1"/>
            <a:r>
              <a:rPr kumimoji="0" lang="fr-FR" smtClean="0"/>
              <a:t>Deuxième niveau</a:t>
            </a:r>
            <a:endParaRPr kumimoji="0" lang="fr-FR" smtClean="0"/>
          </a:p>
          <a:p>
            <a:pPr lvl="2" eaLnBrk="1" latinLnBrk="0" hangingPunct="1"/>
            <a:r>
              <a:rPr kumimoji="0" lang="fr-FR" smtClean="0"/>
              <a:t>Troisième niveau</a:t>
            </a:r>
            <a:endParaRPr kumimoji="0" lang="fr-FR" smtClean="0"/>
          </a:p>
          <a:p>
            <a:pPr lvl="3" eaLnBrk="1" latinLnBrk="0" hangingPunct="1"/>
            <a:r>
              <a:rPr kumimoji="0" lang="fr-FR" smtClean="0"/>
              <a:t>Quatrième niveau</a:t>
            </a:r>
            <a:endParaRPr kumimoji="0" lang="fr-FR" smtClean="0"/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68A1AF-9B6B-4B23-9745-50C8BCD1C036}" type="datetimeFigureOut">
              <a:rPr lang="fr-FR" smtClean="0"/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5A9504-0224-46F7-AEAD-838A9172159D}" type="slidenum">
              <a:rPr lang="fr-FR" smtClean="0"/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084" y="2005069"/>
            <a:ext cx="10362271" cy="5354197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effectLst/>
              </a:rPr>
            </a:br>
            <a:r>
              <a:rPr lang="fr-FR" dirty="0">
                <a:effectLst/>
              </a:rPr>
              <a:t> 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 </a:t>
            </a:r>
            <a:br>
              <a:rPr lang="fr-FR" dirty="0">
                <a:effectLst/>
              </a:rPr>
            </a:br>
            <a:br>
              <a:rPr lang="fr-FR" dirty="0" smtClean="0">
                <a:effectLst/>
              </a:rPr>
            </a:br>
            <a:br>
              <a:rPr lang="fr-FR" dirty="0">
                <a:effectLst/>
              </a:rPr>
            </a:br>
            <a:br>
              <a:rPr lang="fr-FR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fr-FR" sz="4900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COUR </a:t>
            </a:r>
            <a:r>
              <a:rPr lang="fr-FR" sz="4900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D’APPEL DE DAKAR</a:t>
            </a:r>
            <a:br>
              <a:rPr lang="fr-FR" sz="4900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</a:br>
            <a:r>
              <a:rPr lang="fr-FR" sz="4900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TRIBUNAL DE GRANDE INSTANCE HORS CLASSE DE DAKAR 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  <a:effectLst/>
              </a:rPr>
              <a:t>  </a:t>
            </a:r>
            <a:br>
              <a:rPr lang="fr-FR" dirty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fr-FR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ASSEMBLEE GENERALE </a:t>
            </a:r>
            <a:br>
              <a:rPr lang="fr-FR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</a:br>
            <a:br>
              <a:rPr lang="fr-FR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</a:br>
            <a:r>
              <a:rPr lang="fr-FR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ORDINAIRE </a:t>
            </a:r>
            <a:r>
              <a:rPr lang="fr-FR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DU RESSORT DU TGI HORS CLASSE DE </a:t>
            </a:r>
            <a:r>
              <a:rPr lang="fr-FR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DAKAR</a:t>
            </a:r>
            <a:br>
              <a:rPr lang="fr-FR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</a:br>
            <a:r>
              <a:rPr lang="fr-FR" dirty="0">
                <a:solidFill>
                  <a:schemeClr val="accent4">
                    <a:lumMod val="75000"/>
                  </a:schemeClr>
                </a:solidFill>
                <a:effectLst/>
              </a:rPr>
              <a:t>Jeudi 16 novembre 2023</a:t>
            </a:r>
            <a:b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</a:br>
            <a:endParaRPr lang="fr-FR" i="1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lgerian" panose="04020705040A020607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6165" y="287225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dirty="0">
                <a:latin typeface="Algerian" panose="04020705040A02060702" pitchFamily="82" charset="0"/>
              </a:rPr>
              <a:t>2</a:t>
            </a:r>
            <a:r>
              <a:rPr lang="fr-FR" dirty="0" smtClean="0">
                <a:latin typeface="Algerian" panose="04020705040A02060702" pitchFamily="82" charset="0"/>
              </a:rPr>
              <a:t>° </a:t>
            </a:r>
            <a:r>
              <a:rPr lang="fr-FR" sz="3600" b="1" dirty="0" smtClean="0">
                <a:latin typeface="Algerian" panose="04020705040A02060702" pitchFamily="82" charset="0"/>
              </a:rPr>
              <a:t>CHAMBRE DU STATUT PERSONNEL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20968" y="3009570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/>
                <a:gridCol w="2770911"/>
                <a:gridCol w="2770911"/>
                <a:gridCol w="2770911"/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JOURS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  <a:endParaRPr lang="fr-FR" sz="1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(2</a:t>
                      </a:r>
                      <a:r>
                        <a:rPr lang="fr-FR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éme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4</a:t>
                      </a:r>
                      <a:r>
                        <a:rPr lang="fr-FR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lundis Ouvrables)</a:t>
                      </a:r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800" dirty="0" smtClean="0"/>
                        <a:t>         AFFAIRES</a:t>
                      </a:r>
                      <a:r>
                        <a:rPr lang="fr-FR" sz="1800" baseline="0" dirty="0" smtClean="0"/>
                        <a:t> CIVILES</a:t>
                      </a:r>
                      <a:endParaRPr lang="fr-FR" sz="18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8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       SALLE</a:t>
                      </a:r>
                      <a:r>
                        <a:rPr lang="fr-FR" sz="18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</a:t>
                      </a: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endParaRPr lang="fr-FR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516201" y="925073"/>
            <a:ext cx="10851614" cy="2046556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000" i="1" dirty="0" smtClean="0"/>
          </a:p>
          <a:p>
            <a:r>
              <a:rPr lang="fr-FR" sz="2000" b="1" i="1" dirty="0" smtClean="0"/>
              <a:t>PRESIDENTE</a:t>
            </a:r>
            <a:r>
              <a:rPr lang="fr-FR" sz="2000" b="1" i="1" dirty="0"/>
              <a:t> : </a:t>
            </a:r>
            <a:r>
              <a:rPr lang="fr-FR" sz="2000" b="1" i="1" dirty="0" smtClean="0"/>
              <a:t>        </a:t>
            </a:r>
            <a:r>
              <a:rPr lang="fr-FR" sz="2000" dirty="0" smtClean="0"/>
              <a:t>NDÉYE AWA DIAGNE</a:t>
            </a:r>
            <a:r>
              <a:rPr lang="fr-FR" sz="2000" b="1" i="1" dirty="0"/>
              <a:t>				</a:t>
            </a:r>
            <a:endParaRPr lang="fr-FR" sz="2000" b="1" i="1" dirty="0"/>
          </a:p>
          <a:p>
            <a:r>
              <a:rPr lang="fr-FR" sz="2000" b="1" i="1" dirty="0"/>
              <a:t>MEMBRES </a:t>
            </a:r>
            <a:r>
              <a:rPr lang="fr-FR" sz="2000" b="1" i="1" dirty="0" smtClean="0"/>
              <a:t>:     </a:t>
            </a:r>
            <a:r>
              <a:rPr lang="fr-FR" sz="2000" dirty="0"/>
              <a:t> </a:t>
            </a:r>
            <a:r>
              <a:rPr lang="fr-FR" sz="2000" dirty="0" smtClean="0"/>
              <a:t>KHADIM DIAGNE-AISSATOU CISSE</a:t>
            </a:r>
            <a:endParaRPr lang="fr-FR" sz="2000" dirty="0" smtClean="0"/>
          </a:p>
          <a:p>
            <a:r>
              <a:rPr lang="fr-FR" sz="2000" b="1" i="1" dirty="0" smtClean="0"/>
              <a:t>JUGES DE LA MISE EN ETAT</a:t>
            </a:r>
            <a:r>
              <a:rPr lang="fr-FR" sz="2000" b="1" i="1" dirty="0"/>
              <a:t>: </a:t>
            </a:r>
            <a:r>
              <a:rPr lang="fr-FR" sz="2000" dirty="0"/>
              <a:t>KHADIM DIAGNE-AISSATOU </a:t>
            </a:r>
            <a:r>
              <a:rPr lang="fr-FR" sz="2000" dirty="0" smtClean="0"/>
              <a:t>CISSE</a:t>
            </a:r>
            <a:endParaRPr lang="fr-FR" sz="2000" b="1" u="sng" dirty="0" smtClean="0"/>
          </a:p>
          <a:p>
            <a:r>
              <a:rPr lang="fr-FR" sz="2000" b="1" i="1" dirty="0" smtClean="0"/>
              <a:t>RATTACHE</a:t>
            </a:r>
            <a:r>
              <a:rPr lang="fr-FR" sz="2000" b="1" i="1" dirty="0"/>
              <a:t> </a:t>
            </a:r>
            <a:r>
              <a:rPr lang="fr-FR" sz="2000" b="1" i="1" dirty="0" smtClean="0"/>
              <a:t>:    AHMADOU SALL   </a:t>
            </a:r>
            <a:endParaRPr lang="fr-FR" sz="2000" b="1" i="1" dirty="0" smtClean="0"/>
          </a:p>
          <a:p>
            <a:r>
              <a:rPr lang="fr-FR" sz="2000" b="1" i="1" dirty="0" smtClean="0"/>
              <a:t>GREFFIER</a:t>
            </a:r>
            <a:r>
              <a:rPr lang="fr-FR" sz="2000" b="1" i="1" dirty="0"/>
              <a:t> </a:t>
            </a:r>
            <a:r>
              <a:rPr lang="fr-FR" sz="2000" b="1" i="1" dirty="0" smtClean="0"/>
              <a:t>:      ME WADE</a:t>
            </a:r>
            <a:endParaRPr lang="fr-FR" sz="2000" dirty="0"/>
          </a:p>
          <a:p>
            <a:endParaRPr lang="fr-F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4433" y="168084"/>
            <a:ext cx="8911687" cy="432445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>
                <a:latin typeface="Algerian" panose="04020705040A02060702" pitchFamily="82" charset="0"/>
              </a:rPr>
              <a:t>1</a:t>
            </a:r>
            <a:r>
              <a:rPr lang="fr-FR" sz="3200" b="1" baseline="30000" dirty="0" smtClean="0">
                <a:latin typeface="Algerian" panose="04020705040A02060702" pitchFamily="82" charset="0"/>
              </a:rPr>
              <a:t>ère</a:t>
            </a:r>
            <a:r>
              <a:rPr lang="fr-FR" sz="3200" b="1" dirty="0" smtClean="0">
                <a:latin typeface="Algerian" panose="04020705040A02060702" pitchFamily="82" charset="0"/>
              </a:rPr>
              <a:t>  CHAMBRE CIVILe</a:t>
            </a:r>
            <a:endParaRPr lang="fr-FR" sz="32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396816" y="3395830"/>
          <a:ext cx="11033034" cy="3289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802"/>
                <a:gridCol w="2761744"/>
                <a:gridCol w="2761744"/>
                <a:gridCol w="2761744"/>
              </a:tblGrid>
              <a:tr h="132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965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ANNEE JUDICIAIRE</a:t>
                      </a: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20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lang="fr-FR" sz="20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Jeudis Ouvrables)</a:t>
                      </a:r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  <a:p>
                      <a:endParaRPr lang="fr-FR" sz="2400" dirty="0"/>
                    </a:p>
                    <a:p>
                      <a:r>
                        <a:rPr lang="fr-FR" sz="2400" dirty="0" smtClean="0"/>
                        <a:t>AFFAIRES CIVILES</a:t>
                      </a:r>
                      <a:endParaRPr lang="fr-FR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</a:t>
                      </a:r>
                      <a:r>
                        <a:rPr lang="fr-FR" sz="18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 </a:t>
                      </a: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231354" y="689612"/>
            <a:ext cx="11402458" cy="2549347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fr-FR" sz="2000" b="1" i="1" dirty="0" smtClean="0"/>
              <a:t>PRESIDENT</a:t>
            </a:r>
            <a:r>
              <a:rPr lang="fr-FR" sz="2000" i="1" dirty="0"/>
              <a:t> </a:t>
            </a:r>
            <a:r>
              <a:rPr lang="fr-FR" sz="2000" i="1" dirty="0" smtClean="0"/>
              <a:t>:                     </a:t>
            </a:r>
            <a:r>
              <a:rPr lang="fr-FR" sz="2000" dirty="0"/>
              <a:t>El </a:t>
            </a:r>
            <a:r>
              <a:rPr lang="fr-FR" sz="2000" dirty="0" smtClean="0"/>
              <a:t>HADJI IBRAHIMA SECK</a:t>
            </a:r>
            <a:r>
              <a:rPr lang="fr-FR" sz="2000" i="1" dirty="0"/>
              <a:t>				</a:t>
            </a:r>
            <a:endParaRPr lang="fr-FR" sz="2000" i="1" dirty="0"/>
          </a:p>
          <a:p>
            <a:r>
              <a:rPr lang="fr-FR" sz="2000" b="1" i="1" dirty="0"/>
              <a:t>MEMBRES</a:t>
            </a:r>
            <a:r>
              <a:rPr lang="fr-FR" sz="2000" i="1" dirty="0"/>
              <a:t> </a:t>
            </a:r>
            <a:r>
              <a:rPr lang="fr-FR" sz="2000" i="1" dirty="0" smtClean="0"/>
              <a:t>:                       </a:t>
            </a:r>
            <a:r>
              <a:rPr lang="fr-FR" sz="2000" dirty="0" smtClean="0"/>
              <a:t>ALYMATOU THIOYE </a:t>
            </a:r>
            <a:r>
              <a:rPr lang="fr-FR" sz="2000" dirty="0"/>
              <a:t>– </a:t>
            </a:r>
            <a:r>
              <a:rPr lang="fr-FR" sz="2000" dirty="0" smtClean="0"/>
              <a:t>KHADIDIATOU BA NDIEGUENE</a:t>
            </a:r>
            <a:endParaRPr lang="fr-FR" sz="2000" dirty="0" smtClean="0"/>
          </a:p>
          <a:p>
            <a:r>
              <a:rPr lang="fr-FR" sz="2000" b="1" i="1" dirty="0" smtClean="0"/>
              <a:t>JUGES </a:t>
            </a:r>
            <a:r>
              <a:rPr lang="fr-FR" sz="2000" b="1" i="1" dirty="0"/>
              <a:t>DE LA MISE EN ETAT</a:t>
            </a:r>
            <a:r>
              <a:rPr lang="fr-FR" sz="2000" i="1" dirty="0"/>
              <a:t> </a:t>
            </a:r>
            <a:r>
              <a:rPr lang="fr-FR" sz="2000" i="1" dirty="0" smtClean="0"/>
              <a:t>:</a:t>
            </a:r>
            <a:r>
              <a:rPr lang="fr-FR" sz="2000" dirty="0"/>
              <a:t> ALYMATOU THIOYE – KHADIDIATOU BA </a:t>
            </a:r>
            <a:r>
              <a:rPr lang="fr-FR" sz="2000" dirty="0" smtClean="0"/>
              <a:t>NDIEGUENE</a:t>
            </a:r>
            <a:endParaRPr lang="fr-FR" sz="2000" dirty="0"/>
          </a:p>
          <a:p>
            <a:r>
              <a:rPr lang="fr-FR" sz="2000" b="1" u="sng" dirty="0" smtClean="0"/>
              <a:t>RATTACHÉ</a:t>
            </a:r>
            <a:r>
              <a:rPr lang="fr-FR" sz="2000" b="1" u="sng" dirty="0"/>
              <a:t> :</a:t>
            </a:r>
            <a:r>
              <a:rPr lang="fr-FR" sz="2000" dirty="0"/>
              <a:t> </a:t>
            </a:r>
            <a:r>
              <a:rPr lang="fr-FR" sz="2000" dirty="0" smtClean="0"/>
              <a:t>    CHÉRIF ISMAÏLA AÏDARA DIOP</a:t>
            </a:r>
            <a:endParaRPr lang="fr-FR" sz="2000" b="1" i="1" dirty="0"/>
          </a:p>
          <a:p>
            <a:r>
              <a:rPr lang="fr-FR" sz="2000" b="1" i="1" dirty="0" smtClean="0"/>
              <a:t>SUPPLEANTS</a:t>
            </a:r>
            <a:r>
              <a:rPr lang="fr-FR" sz="2000" i="1" dirty="0"/>
              <a:t> : </a:t>
            </a:r>
            <a:r>
              <a:rPr lang="fr-FR" sz="2000" i="1" dirty="0" smtClean="0"/>
              <a:t>                </a:t>
            </a:r>
            <a:endParaRPr lang="fr-FR" sz="2000" b="1" i="1" dirty="0"/>
          </a:p>
          <a:p>
            <a:r>
              <a:rPr lang="fr-FR" sz="2000" b="1" i="1" dirty="0" smtClean="0"/>
              <a:t>GREFFIER</a:t>
            </a:r>
            <a:r>
              <a:rPr lang="fr-FR" sz="2000" i="1" dirty="0"/>
              <a:t> </a:t>
            </a:r>
            <a:r>
              <a:rPr lang="fr-FR" sz="2000" i="1" dirty="0" smtClean="0"/>
              <a:t>:                       </a:t>
            </a:r>
            <a:r>
              <a:rPr lang="fr-FR" sz="2000" b="1" i="1" dirty="0" smtClean="0"/>
              <a:t>Me AISSATOU SARR MANE</a:t>
            </a:r>
            <a:endParaRPr lang="fr-FR" sz="2000" b="1" i="1" dirty="0"/>
          </a:p>
          <a:p>
            <a:r>
              <a:rPr lang="fr-FR" sz="1600" dirty="0"/>
              <a:t> </a:t>
            </a:r>
            <a:endParaRPr lang="fr-FR" sz="1600" dirty="0"/>
          </a:p>
          <a:p>
            <a:r>
              <a:rPr lang="fr-FR" sz="1600" dirty="0" smtClean="0"/>
              <a:t>     </a:t>
            </a:r>
            <a:endParaRPr lang="fr-FR" sz="1600" dirty="0"/>
          </a:p>
          <a:p>
            <a:pPr algn="ctr"/>
            <a:endParaRPr lang="en-US" sz="16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4433" y="168084"/>
            <a:ext cx="8911687" cy="432445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>
                <a:latin typeface="Algerian" panose="04020705040A02060702" pitchFamily="82" charset="0"/>
              </a:rPr>
              <a:t>2</a:t>
            </a:r>
            <a:r>
              <a:rPr lang="fr-FR" sz="3200" b="1" baseline="30000" dirty="0" smtClean="0">
                <a:latin typeface="Algerian" panose="04020705040A02060702" pitchFamily="82" charset="0"/>
              </a:rPr>
              <a:t>ème</a:t>
            </a:r>
            <a:r>
              <a:rPr lang="fr-FR" sz="3200" b="1" dirty="0" smtClean="0">
                <a:latin typeface="Algerian" panose="04020705040A02060702" pitchFamily="82" charset="0"/>
              </a:rPr>
              <a:t>   CHAMBRE CIVILe</a:t>
            </a:r>
            <a:endParaRPr lang="fr-FR" sz="32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396816" y="3395830"/>
          <a:ext cx="11033034" cy="3289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802"/>
                <a:gridCol w="2761744"/>
                <a:gridCol w="2761744"/>
                <a:gridCol w="2761744"/>
              </a:tblGrid>
              <a:tr h="132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965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ANNEE JUDICIAIRE</a:t>
                      </a:r>
                      <a:endParaRPr lang="fr-FR" sz="2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20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lang="fr-FR" sz="20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mardis Ouvrables)</a:t>
                      </a:r>
                      <a:endParaRPr lang="fr-FR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b="1" dirty="0"/>
                    </a:p>
                    <a:p>
                      <a:endParaRPr lang="fr-FR" sz="2400" b="1" dirty="0"/>
                    </a:p>
                    <a:p>
                      <a:r>
                        <a:rPr lang="fr-FR" sz="2400" b="1" dirty="0" smtClean="0"/>
                        <a:t>AFFAIRES CIVILES</a:t>
                      </a:r>
                      <a:endParaRPr lang="fr-FR" sz="2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</a:t>
                      </a:r>
                      <a:r>
                        <a:rPr lang="fr-FR" sz="18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 </a:t>
                      </a: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352541" y="600529"/>
            <a:ext cx="11116018" cy="27596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  <a:p>
            <a:endParaRPr lang="en-US" sz="1600" dirty="0" smtClean="0"/>
          </a:p>
          <a:p>
            <a:r>
              <a:rPr lang="fr-FR" sz="2000" b="1" dirty="0" smtClean="0"/>
              <a:t>PRESIDENT</a:t>
            </a:r>
            <a:r>
              <a:rPr lang="fr-FR" sz="2000" dirty="0"/>
              <a:t> : </a:t>
            </a:r>
            <a:r>
              <a:rPr lang="fr-FR" sz="2000" dirty="0" smtClean="0"/>
              <a:t>      FATOU DIAGNE THIAW </a:t>
            </a:r>
            <a:r>
              <a:rPr lang="fr-FR" sz="2000" b="1" dirty="0"/>
              <a:t>				</a:t>
            </a:r>
            <a:endParaRPr lang="fr-FR" sz="2000" b="1" dirty="0"/>
          </a:p>
          <a:p>
            <a:r>
              <a:rPr lang="fr-FR" sz="2000" b="1" dirty="0"/>
              <a:t>MEMBRES </a:t>
            </a:r>
            <a:r>
              <a:rPr lang="fr-FR" sz="2000" b="1" dirty="0" smtClean="0"/>
              <a:t>: </a:t>
            </a:r>
            <a:r>
              <a:rPr lang="fr-FR" sz="2000" dirty="0"/>
              <a:t>AUDE MARGUERITTE BADIANE MBAYE – MOUHAMADOU RAHMANE FALL </a:t>
            </a:r>
            <a:r>
              <a:rPr lang="fr-FR" sz="2000" b="1" dirty="0" smtClean="0"/>
              <a:t>JUGES </a:t>
            </a:r>
            <a:r>
              <a:rPr lang="fr-FR" sz="2000" b="1" dirty="0"/>
              <a:t>DE LA MISE EN ETAT </a:t>
            </a:r>
            <a:r>
              <a:rPr lang="fr-FR" sz="2000" b="1" dirty="0" smtClean="0"/>
              <a:t>:      M. RAHMANE FALL </a:t>
            </a:r>
            <a:r>
              <a:rPr lang="fr-FR" sz="2000" b="1" dirty="0"/>
              <a:t>– </a:t>
            </a:r>
            <a:r>
              <a:rPr lang="fr-FR" sz="2000" b="1" dirty="0" smtClean="0"/>
              <a:t>AUDE M BADIANE</a:t>
            </a:r>
            <a:endParaRPr lang="fr-FR" sz="2000" b="1" dirty="0" smtClean="0"/>
          </a:p>
          <a:p>
            <a:r>
              <a:rPr lang="fr-FR" sz="2000" b="1" u="sng" dirty="0" smtClean="0"/>
              <a:t>RATTACHÉ</a:t>
            </a:r>
            <a:r>
              <a:rPr lang="fr-FR" sz="2000" b="1" u="sng" dirty="0"/>
              <a:t> :</a:t>
            </a:r>
            <a:r>
              <a:rPr lang="fr-FR" sz="2000" dirty="0"/>
              <a:t> </a:t>
            </a:r>
            <a:r>
              <a:rPr lang="fr-FR" sz="2000" dirty="0" smtClean="0"/>
              <a:t>MAMADOU LAMINE FAYE</a:t>
            </a:r>
            <a:endParaRPr lang="fr-FR" sz="2000" b="1" dirty="0"/>
          </a:p>
          <a:p>
            <a:r>
              <a:rPr lang="fr-FR" sz="2000" b="1" dirty="0" smtClean="0"/>
              <a:t>SUPPLEANTE  :  KHADIDIATOU BA NDIEG</a:t>
            </a:r>
            <a:r>
              <a:rPr lang="fr-FR" sz="2000" dirty="0" smtClean="0"/>
              <a:t>UENE</a:t>
            </a:r>
            <a:endParaRPr lang="fr-FR" sz="2000" dirty="0"/>
          </a:p>
          <a:p>
            <a:r>
              <a:rPr lang="fr-FR" sz="2000" b="1" dirty="0"/>
              <a:t>GREFFIER</a:t>
            </a:r>
            <a:r>
              <a:rPr lang="fr-FR" sz="2000" dirty="0"/>
              <a:t> </a:t>
            </a:r>
            <a:r>
              <a:rPr lang="fr-FR" sz="2000" dirty="0" smtClean="0"/>
              <a:t>:   Me ADAMA GOUDIABY</a:t>
            </a:r>
            <a:endParaRPr lang="fr-FR" sz="2000" dirty="0" smtClean="0"/>
          </a:p>
          <a:p>
            <a:r>
              <a:rPr lang="fr-FR" sz="1600" dirty="0" smtClean="0"/>
              <a:t>     </a:t>
            </a:r>
            <a:endParaRPr lang="fr-FR" sz="1600" dirty="0"/>
          </a:p>
          <a:p>
            <a:pPr algn="ctr"/>
            <a:endParaRPr lang="en-US" sz="16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2611" y="194619"/>
            <a:ext cx="8911687" cy="728172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>
                <a:latin typeface="Algerian" panose="04020705040A02060702" pitchFamily="82" charset="0"/>
              </a:rPr>
              <a:t>3</a:t>
            </a:r>
            <a:r>
              <a:rPr lang="fr-FR" sz="3200" b="1" baseline="30000" dirty="0" smtClean="0">
                <a:latin typeface="Algerian" panose="04020705040A02060702" pitchFamily="82" charset="0"/>
              </a:rPr>
              <a:t>ème</a:t>
            </a:r>
            <a:r>
              <a:rPr lang="fr-FR" sz="3200" b="1" dirty="0" smtClean="0">
                <a:latin typeface="Algerian" panose="04020705040A02060702" pitchFamily="82" charset="0"/>
              </a:rPr>
              <a:t> CHAMBRE CIVILE</a:t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922242" y="3116122"/>
          <a:ext cx="10349348" cy="331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337"/>
                <a:gridCol w="2968339"/>
                <a:gridCol w="2206335"/>
                <a:gridCol w="2587337"/>
              </a:tblGrid>
              <a:tr h="1655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5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ANNEE JUDICIAIRE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lang="fr-FR" sz="20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4</a:t>
                      </a:r>
                      <a:r>
                        <a:rPr lang="fr-FR" sz="20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mercredis Ouvrables)</a:t>
                      </a:r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 smtClean="0"/>
                    </a:p>
                    <a:p>
                      <a:endParaRPr lang="fr-FR" sz="2000" b="1" dirty="0" smtClean="0"/>
                    </a:p>
                    <a:p>
                      <a:r>
                        <a:rPr lang="fr-FR" sz="2000" b="1" dirty="0" smtClean="0"/>
                        <a:t>AFFAIRES CIVILES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</a:t>
                      </a:r>
                      <a:r>
                        <a:rPr lang="fr-FR" sz="20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837282" y="528810"/>
            <a:ext cx="10036366" cy="244724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/>
          </a:p>
          <a:p>
            <a:endParaRPr lang="fr-FR" dirty="0" smtClean="0"/>
          </a:p>
          <a:p>
            <a:r>
              <a:rPr lang="fr-FR" sz="2000" b="1" dirty="0" smtClean="0"/>
              <a:t>PRESIDENTE</a:t>
            </a:r>
            <a:r>
              <a:rPr lang="fr-FR" sz="2000" b="1" dirty="0"/>
              <a:t> : </a:t>
            </a:r>
            <a:r>
              <a:rPr lang="fr-FR" sz="2000" b="1" dirty="0" smtClean="0"/>
              <a:t> SAMBA NDIAYE </a:t>
            </a:r>
            <a:endParaRPr lang="fr-FR" sz="2000" b="1" dirty="0" smtClean="0"/>
          </a:p>
          <a:p>
            <a:r>
              <a:rPr lang="fr-FR" sz="2000" b="1" dirty="0" smtClean="0"/>
              <a:t>MEMBRES</a:t>
            </a:r>
            <a:r>
              <a:rPr lang="fr-FR" sz="2000" b="1" dirty="0"/>
              <a:t> : </a:t>
            </a:r>
            <a:r>
              <a:rPr lang="fr-FR" sz="2000" b="1" dirty="0" smtClean="0"/>
              <a:t>      NDEYE SEYNABOU WADE </a:t>
            </a:r>
            <a:r>
              <a:rPr lang="fr-FR" sz="2000" b="1" dirty="0"/>
              <a:t>– </a:t>
            </a:r>
            <a:r>
              <a:rPr lang="fr-FR" sz="2000" b="1" dirty="0" smtClean="0"/>
              <a:t>CHEIKH MBACKÉ GUISSE </a:t>
            </a:r>
            <a:endParaRPr lang="fr-FR" sz="2000" b="1" dirty="0" smtClean="0"/>
          </a:p>
          <a:p>
            <a:r>
              <a:rPr lang="fr-FR" sz="2000" b="1" dirty="0" smtClean="0"/>
              <a:t>JUGES </a:t>
            </a:r>
            <a:r>
              <a:rPr lang="fr-FR" sz="2000" b="1" dirty="0"/>
              <a:t>DE LA MISE EN </a:t>
            </a:r>
            <a:r>
              <a:rPr lang="fr-FR" sz="2000" b="1" dirty="0" smtClean="0"/>
              <a:t>ETAT : </a:t>
            </a:r>
            <a:r>
              <a:rPr lang="fr-FR" sz="2000" b="1" dirty="0"/>
              <a:t>NDEYE SEYNABOU WADE – CHEIKH MBACKÉ GUISSE </a:t>
            </a:r>
            <a:endParaRPr lang="fr-FR" sz="2000" b="1" dirty="0" smtClean="0"/>
          </a:p>
          <a:p>
            <a:r>
              <a:rPr lang="fr-FR" sz="2000" b="1" u="sng" dirty="0"/>
              <a:t>RATTACHE :</a:t>
            </a:r>
            <a:r>
              <a:rPr lang="fr-FR" sz="2000" dirty="0"/>
              <a:t> BABACAR DIOMAYE </a:t>
            </a:r>
            <a:r>
              <a:rPr lang="fr-FR" sz="2000" dirty="0" smtClean="0"/>
              <a:t>DIOUF</a:t>
            </a:r>
            <a:endParaRPr lang="fr-FR" sz="2000" b="1" dirty="0"/>
          </a:p>
          <a:p>
            <a:r>
              <a:rPr lang="fr-FR" sz="2000" b="1" dirty="0" smtClean="0"/>
              <a:t>SUPPLEANT</a:t>
            </a:r>
            <a:r>
              <a:rPr lang="fr-FR" sz="2000" b="1" dirty="0"/>
              <a:t> : </a:t>
            </a:r>
            <a:r>
              <a:rPr lang="fr-FR" sz="2000" b="1" dirty="0" smtClean="0"/>
              <a:t> </a:t>
            </a:r>
            <a:endParaRPr lang="fr-FR" sz="2000" b="1" dirty="0"/>
          </a:p>
          <a:p>
            <a:r>
              <a:rPr lang="fr-FR" sz="2000" b="1" dirty="0" smtClean="0"/>
              <a:t>GREFFIER : </a:t>
            </a:r>
            <a:r>
              <a:rPr lang="en-GB" sz="2000" dirty="0"/>
              <a:t>ME DIARRY BA SY</a:t>
            </a:r>
            <a:endParaRPr lang="fr-FR" sz="2000" b="1" dirty="0"/>
          </a:p>
          <a:p>
            <a:r>
              <a:rPr lang="fr-FR" dirty="0"/>
              <a:t> 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33540" y="1222870"/>
            <a:ext cx="8911687" cy="401126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 smtClean="0"/>
            </a:br>
            <a:br>
              <a:rPr lang="fr-FR" dirty="0"/>
            </a:br>
            <a:r>
              <a:rPr lang="fr-FR" b="1" dirty="0" smtClean="0"/>
              <a:t> </a:t>
            </a:r>
            <a:br>
              <a:rPr lang="fr-FR" b="1" dirty="0" smtClean="0"/>
            </a:br>
            <a:br>
              <a:rPr lang="fr-FR" b="1" dirty="0"/>
            </a:br>
            <a:br>
              <a:rPr lang="fr-FR" b="1" dirty="0" smtClean="0"/>
            </a:br>
            <a:br>
              <a:rPr lang="fr-FR" b="1" dirty="0"/>
            </a:br>
            <a:br>
              <a:rPr lang="fr-FR" b="1" dirty="0" smtClean="0"/>
            </a:br>
            <a:br>
              <a:rPr lang="fr-FR" b="1" dirty="0" smtClean="0"/>
            </a:br>
            <a:br>
              <a:rPr lang="fr-FR" b="1" dirty="0"/>
            </a:br>
            <a:br>
              <a:rPr lang="fr-FR" b="1" dirty="0" smtClean="0"/>
            </a:br>
            <a:br>
              <a:rPr lang="fr-FR" b="1" dirty="0"/>
            </a:br>
            <a:br>
              <a:rPr lang="fr-FR" b="1" dirty="0" smtClean="0"/>
            </a:br>
            <a:br>
              <a:rPr lang="fr-FR" b="1" dirty="0"/>
            </a:br>
            <a:br>
              <a:rPr lang="fr-FR" b="1" dirty="0" smtClean="0"/>
            </a:br>
            <a:br>
              <a:rPr lang="fr-FR" sz="2800" b="1" dirty="0" smtClean="0"/>
            </a:br>
            <a:br>
              <a:rPr lang="fr-FR" sz="2800" dirty="0"/>
            </a:br>
            <a:br>
              <a:rPr lang="fr-FR" sz="2800" dirty="0" smtClean="0"/>
            </a:br>
            <a:br>
              <a:rPr lang="fr-FR" sz="2800" dirty="0"/>
            </a:br>
            <a:br>
              <a:rPr lang="fr-FR" sz="2800" dirty="0" smtClean="0"/>
            </a:br>
            <a:br>
              <a:rPr lang="fr-FR" sz="2800" dirty="0"/>
            </a:br>
            <a:br>
              <a:rPr lang="fr-FR" sz="2800" dirty="0" smtClean="0"/>
            </a:br>
            <a:br>
              <a:rPr lang="fr-FR" sz="2800" dirty="0"/>
            </a:br>
            <a:br>
              <a:rPr lang="fr-FR" sz="2800" dirty="0" smtClean="0"/>
            </a:br>
            <a:br>
              <a:rPr lang="fr-FR" sz="2800" dirty="0"/>
            </a:br>
            <a:br>
              <a:rPr lang="fr-FR" sz="2800" dirty="0" smtClean="0"/>
            </a:br>
            <a:r>
              <a:rPr lang="fr-FR" sz="2400" b="1" u="sng" dirty="0" smtClean="0"/>
              <a:t>CHAMBRE DES EXPROPRIATIONS</a:t>
            </a:r>
            <a:br>
              <a:rPr lang="fr-FR" sz="2400" dirty="0"/>
            </a:br>
            <a:br>
              <a:rPr lang="fr-FR" sz="3100" dirty="0"/>
            </a:b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803566" y="2346385"/>
          <a:ext cx="10764980" cy="410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245"/>
                <a:gridCol w="3005141"/>
                <a:gridCol w="2820318"/>
                <a:gridCol w="2248276"/>
              </a:tblGrid>
              <a:tr h="1927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78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ANNEE JUDICIAIRE</a:t>
                      </a: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</a:t>
                      </a:r>
                      <a:r>
                        <a:rPr lang="fr-FR" sz="20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jeudi  Ouvrable)</a:t>
                      </a:r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b="1" dirty="0" smtClean="0"/>
                    </a:p>
                    <a:p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EXPROPRIATION</a:t>
                      </a:r>
                      <a:endParaRPr lang="fr-FR" sz="2400" b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de réunion TGI</a:t>
                      </a: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lèche droite 4"/>
          <p:cNvSpPr/>
          <p:nvPr/>
        </p:nvSpPr>
        <p:spPr>
          <a:xfrm>
            <a:off x="1068637" y="590886"/>
            <a:ext cx="10047382" cy="1665095"/>
          </a:xfrm>
          <a:prstGeom prst="rightArrow">
            <a:avLst>
              <a:gd name="adj1" fmla="val 83846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/>
              <a:t>PRESIDENTE</a:t>
            </a:r>
            <a:r>
              <a:rPr lang="fr-FR" sz="2400" dirty="0"/>
              <a:t> :  </a:t>
            </a:r>
            <a:r>
              <a:rPr lang="fr-FR" sz="2400" dirty="0" smtClean="0"/>
              <a:t>EL HADJI </a:t>
            </a:r>
            <a:r>
              <a:rPr lang="fr-FR" sz="2400" b="1" i="1" dirty="0" smtClean="0"/>
              <a:t>IBRAHIMA </a:t>
            </a:r>
            <a:r>
              <a:rPr lang="fr-FR" sz="2400" b="1" i="1" dirty="0" smtClean="0"/>
              <a:t>SECK</a:t>
            </a:r>
            <a:r>
              <a:rPr lang="fr-FR" sz="2400" dirty="0"/>
              <a:t>			</a:t>
            </a:r>
            <a:endParaRPr lang="fr-FR" sz="2400" dirty="0"/>
          </a:p>
          <a:p>
            <a:r>
              <a:rPr lang="fr-FR" sz="2400" b="1" u="sng" dirty="0"/>
              <a:t>SUPPLEANT</a:t>
            </a:r>
            <a:r>
              <a:rPr lang="fr-FR" sz="2400" b="1" dirty="0"/>
              <a:t> </a:t>
            </a:r>
            <a:r>
              <a:rPr lang="fr-FR" sz="2400" dirty="0"/>
              <a:t>: </a:t>
            </a:r>
            <a:r>
              <a:rPr lang="fr-FR" sz="2400" dirty="0" smtClean="0"/>
              <a:t>KHADIDIATOU </a:t>
            </a:r>
            <a:r>
              <a:rPr lang="fr-FR" sz="2400" dirty="0"/>
              <a:t>BA NDIEGUENE</a:t>
            </a:r>
            <a:endParaRPr lang="fr-FR" sz="2400" dirty="0"/>
          </a:p>
          <a:p>
            <a:r>
              <a:rPr lang="fr-FR" sz="1600" b="1" u="sng" dirty="0"/>
              <a:t>GREFFIER</a:t>
            </a:r>
            <a:r>
              <a:rPr lang="fr-FR" sz="1600" b="1" dirty="0"/>
              <a:t> </a:t>
            </a:r>
            <a:r>
              <a:rPr lang="fr-FR" sz="1600" dirty="0"/>
              <a:t>: ME ADAMA GOUDIABY </a:t>
            </a:r>
            <a:r>
              <a:rPr lang="en-US" sz="1600" dirty="0"/>
              <a:t>	</a:t>
            </a:r>
            <a:endParaRPr lang="fr-FR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5821" y="1929823"/>
            <a:ext cx="8911687" cy="51129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u="sng" dirty="0"/>
              <a:t>CHAMBRE DES SAISIES REMUNERATIONS ET CESSIONS VOLONTAIRES DE SALAIRE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743638" y="980022"/>
            <a:ext cx="10680854" cy="29860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/>
              <a:t>PRESIDENTE : </a:t>
            </a:r>
            <a:r>
              <a:rPr lang="fr-FR" sz="2800" b="1" dirty="0"/>
              <a:t>NDEYE AWA DIAGNE - CHEIKH ISMAÏL AÏDARA DIOP  – AÏSSATOU CISSE – LAMINE FAYE – BABACAR DIOMAYE DIOUF SELON LE CALENDRIER </a:t>
            </a:r>
            <a:r>
              <a:rPr lang="fr-FR" sz="2800" b="1" dirty="0" smtClean="0"/>
              <a:t>ETABLI PAR  EUX </a:t>
            </a:r>
            <a:r>
              <a:rPr lang="fr-FR" sz="2800" dirty="0" smtClean="0"/>
              <a:t> </a:t>
            </a:r>
            <a:r>
              <a:rPr lang="en-US" sz="2800" b="1" dirty="0"/>
              <a:t>	</a:t>
            </a:r>
            <a:endParaRPr lang="fr-FR" sz="2800" b="1" dirty="0"/>
          </a:p>
          <a:p>
            <a:r>
              <a:rPr lang="en-US" sz="2800" b="1" dirty="0" smtClean="0"/>
              <a:t>SUPPLEANT: </a:t>
            </a:r>
            <a:endParaRPr lang="en-US" sz="2800" b="1" dirty="0" smtClean="0"/>
          </a:p>
          <a:p>
            <a:r>
              <a:rPr lang="fr-FR" sz="2800" b="1" dirty="0" smtClean="0"/>
              <a:t>GREFFIER</a:t>
            </a:r>
            <a:r>
              <a:rPr lang="fr-FR" sz="2800" b="1" dirty="0"/>
              <a:t> : </a:t>
            </a:r>
            <a:r>
              <a:rPr lang="fr-FR" sz="2800" b="1" dirty="0" smtClean="0"/>
              <a:t>ME ABDOURAHMANE TALL</a:t>
            </a:r>
            <a:endParaRPr lang="fr-FR" sz="2800" b="1" dirty="0"/>
          </a:p>
          <a:p>
            <a:endParaRPr lang="fr-FR" sz="16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41662" y="3910986"/>
          <a:ext cx="10818568" cy="314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642"/>
                <a:gridCol w="2704642"/>
                <a:gridCol w="2704642"/>
                <a:gridCol w="2704642"/>
              </a:tblGrid>
              <a:tr h="1534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34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  <a:endParaRPr lang="fr-FR" sz="1800" b="1" baseline="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ANNEE JUDICIAIRE</a:t>
                      </a:r>
                      <a:endParaRPr lang="fr-FR" sz="2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(tous</a:t>
                      </a:r>
                      <a:r>
                        <a:rPr kumimoji="0" lang="fr-FR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jeudis ouvrables)</a:t>
                      </a: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 smtClean="0"/>
                    </a:p>
                    <a:p>
                      <a:r>
                        <a:rPr lang="fr-FR" sz="2000" b="1" dirty="0" smtClean="0"/>
                        <a:t>AFFAIRES</a:t>
                      </a:r>
                      <a:r>
                        <a:rPr lang="fr-FR" sz="2000" b="1" baseline="0" dirty="0" smtClean="0"/>
                        <a:t> CIVILES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DE</a:t>
                      </a:r>
                      <a:r>
                        <a:rPr lang="fr-FR" sz="12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REUNION</a:t>
                      </a:r>
                      <a:endParaRPr lang="fr-FR" sz="1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7522" y="1824750"/>
            <a:ext cx="8911687" cy="56074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latin typeface="Algerian" panose="04020705040A02060702" pitchFamily="82" charset="0"/>
              </a:rPr>
              <a:t>1ère CHAMBRE </a:t>
            </a:r>
            <a:r>
              <a:rPr lang="fr-FR" sz="3600" b="1" dirty="0">
                <a:latin typeface="Algerian" panose="04020705040A02060702" pitchFamily="82" charset="0"/>
              </a:rPr>
              <a:t>CORRECTIONNELLE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057522" y="1324304"/>
            <a:ext cx="7753083" cy="13243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 smtClean="0"/>
          </a:p>
          <a:p>
            <a:r>
              <a:rPr lang="fr-FR" sz="1600" dirty="0" smtClean="0"/>
              <a:t>PRESIDENT</a:t>
            </a:r>
            <a:r>
              <a:rPr lang="fr-FR" sz="1600" dirty="0"/>
              <a:t> </a:t>
            </a:r>
            <a:r>
              <a:rPr lang="fr-FR" sz="1600" b="1" dirty="0" smtClean="0"/>
              <a:t>:     </a:t>
            </a:r>
            <a:r>
              <a:rPr lang="fr-FR" sz="1600" dirty="0"/>
              <a:t>EL HADJI ISSA NDIAYE 				</a:t>
            </a:r>
            <a:endParaRPr lang="fr-FR" sz="1600" dirty="0"/>
          </a:p>
          <a:p>
            <a:r>
              <a:rPr lang="fr-FR" sz="1600" dirty="0"/>
              <a:t>MEMBRES : </a:t>
            </a:r>
            <a:r>
              <a:rPr lang="fr-FR" sz="1600" dirty="0" smtClean="0"/>
              <a:t>     AHMADOU </a:t>
            </a:r>
            <a:r>
              <a:rPr lang="fr-FR" sz="1600" dirty="0"/>
              <a:t>SALL -  MAMBI BA – </a:t>
            </a:r>
            <a:endParaRPr lang="fr-FR" sz="1600" dirty="0" smtClean="0"/>
          </a:p>
          <a:p>
            <a:r>
              <a:rPr lang="fr-FR" sz="1600" dirty="0" smtClean="0"/>
              <a:t>SUPPLEANT</a:t>
            </a:r>
            <a:r>
              <a:rPr lang="fr-FR" sz="1600" dirty="0"/>
              <a:t> </a:t>
            </a:r>
            <a:r>
              <a:rPr lang="fr-FR" sz="1600" dirty="0" smtClean="0"/>
              <a:t>:   </a:t>
            </a:r>
            <a:r>
              <a:rPr lang="en-US" sz="1600" dirty="0" smtClean="0"/>
              <a:t>BABACAR </a:t>
            </a:r>
            <a:r>
              <a:rPr lang="en-US" sz="1600" dirty="0"/>
              <a:t>DIOMAYE DIOUF</a:t>
            </a:r>
            <a:endParaRPr lang="fr-FR" sz="1600" b="1" i="1" dirty="0" smtClean="0"/>
          </a:p>
          <a:p>
            <a:r>
              <a:rPr lang="fr-FR" sz="1600" dirty="0" smtClean="0"/>
              <a:t>GREFFIER</a:t>
            </a:r>
            <a:r>
              <a:rPr lang="fr-FR" sz="1600" dirty="0"/>
              <a:t> : </a:t>
            </a:r>
            <a:r>
              <a:rPr lang="fr-FR" sz="1600" dirty="0" smtClean="0"/>
              <a:t>     ME </a:t>
            </a:r>
            <a:r>
              <a:rPr lang="fr-FR" sz="1600" dirty="0"/>
              <a:t>LABA BA</a:t>
            </a:r>
            <a:endParaRPr lang="fr-FR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66437" y="2760453"/>
          <a:ext cx="10586460" cy="368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/>
                <a:gridCol w="2913175"/>
                <a:gridCol w="2380055"/>
                <a:gridCol w="2646615"/>
              </a:tblGrid>
              <a:tr h="184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41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</a:t>
                      </a: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</a:t>
                      </a:r>
                      <a:r>
                        <a:rPr lang="fr-FR" sz="20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JUDICIAIRE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kumimoji="0" lang="fr-FR" sz="2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kumimoji="0" lang="fr-FR" sz="2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jeudis ouvrables)</a:t>
                      </a: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  <a:p>
                      <a:endParaRPr lang="fr-FR" sz="2000" b="1" dirty="0"/>
                    </a:p>
                    <a:p>
                      <a:r>
                        <a:rPr lang="fr-FR" sz="1400" b="1" dirty="0" smtClean="0"/>
                        <a:t>AFFAIRES CORRECTIONNELLE</a:t>
                      </a:r>
                      <a:endParaRPr lang="fr-FR" sz="1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 </a:t>
                      </a:r>
                      <a:r>
                        <a:rPr lang="fr-FR" sz="24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03</a:t>
                      </a: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7522" y="1824750"/>
            <a:ext cx="8911687" cy="560746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latin typeface="Algerian" panose="04020705040A02060702" pitchFamily="82" charset="0"/>
              </a:rPr>
              <a:t>2</a:t>
            </a:r>
            <a:r>
              <a:rPr lang="fr-FR" sz="3600" b="1" baseline="30000" dirty="0" smtClean="0">
                <a:latin typeface="Algerian" panose="04020705040A02060702" pitchFamily="82" charset="0"/>
              </a:rPr>
              <a:t>ème</a:t>
            </a:r>
            <a:r>
              <a:rPr lang="fr-FR" sz="3600" b="1" dirty="0" smtClean="0">
                <a:latin typeface="Algerian" panose="04020705040A02060702" pitchFamily="82" charset="0"/>
              </a:rPr>
              <a:t> </a:t>
            </a:r>
            <a:r>
              <a:rPr lang="fr-FR" sz="3600" b="1" dirty="0">
                <a:latin typeface="Algerian" panose="04020705040A02060702" pitchFamily="82" charset="0"/>
              </a:rPr>
              <a:t>CHAMBRE </a:t>
            </a:r>
            <a:r>
              <a:rPr lang="fr-FR" sz="3600" b="1" dirty="0" smtClean="0">
                <a:latin typeface="Algerian" panose="04020705040A02060702" pitchFamily="82" charset="0"/>
              </a:rPr>
              <a:t>CORRECTIONNELLE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52541" y="935835"/>
            <a:ext cx="10488058" cy="17778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 smtClean="0"/>
          </a:p>
          <a:p>
            <a:r>
              <a:rPr lang="fr-FR" sz="2000" b="1" i="1" dirty="0" smtClean="0"/>
              <a:t>PRESIDENT</a:t>
            </a:r>
            <a:r>
              <a:rPr lang="fr-FR" sz="2000" b="1" i="1" dirty="0"/>
              <a:t> : </a:t>
            </a:r>
            <a:r>
              <a:rPr lang="fr-FR" sz="2000" dirty="0"/>
              <a:t>ABABACAR SADIKH SARR </a:t>
            </a:r>
            <a:r>
              <a:rPr lang="fr-FR" sz="2000" b="1" i="1" dirty="0" smtClean="0"/>
              <a:t>	</a:t>
            </a:r>
            <a:r>
              <a:rPr lang="fr-FR" sz="2000" b="1" i="1" dirty="0"/>
              <a:t>			</a:t>
            </a:r>
            <a:endParaRPr lang="fr-FR" sz="2000" b="1" i="1" dirty="0"/>
          </a:p>
          <a:p>
            <a:r>
              <a:rPr lang="fr-FR" sz="2000" b="1" i="1" dirty="0"/>
              <a:t>MEMBRES : </a:t>
            </a:r>
            <a:r>
              <a:rPr lang="fr-FR" sz="2000" dirty="0"/>
              <a:t>ISMAÏLA AÏDARA DIOP-BABACAR DIOMAYE DIOUF </a:t>
            </a:r>
            <a:endParaRPr lang="fr-FR" sz="2000" dirty="0" smtClean="0"/>
          </a:p>
          <a:p>
            <a:r>
              <a:rPr lang="fr-FR" sz="2000" b="1" i="1" dirty="0" smtClean="0"/>
              <a:t>SUPPLEANTE</a:t>
            </a:r>
            <a:r>
              <a:rPr lang="fr-FR" sz="2000" b="1" i="1" dirty="0"/>
              <a:t> : </a:t>
            </a:r>
            <a:r>
              <a:rPr lang="fr-FR" sz="2000" dirty="0"/>
              <a:t>AISSATOU CISSE </a:t>
            </a:r>
            <a:endParaRPr lang="fr-FR" sz="2000" dirty="0" smtClean="0"/>
          </a:p>
          <a:p>
            <a:r>
              <a:rPr lang="fr-FR" sz="2000" b="1" i="1" dirty="0" smtClean="0"/>
              <a:t>GREFFIER</a:t>
            </a:r>
            <a:r>
              <a:rPr lang="fr-FR" sz="2000" b="1" i="1" dirty="0"/>
              <a:t> : </a:t>
            </a:r>
            <a:r>
              <a:rPr lang="fr-FR" sz="2000" b="1" i="1" dirty="0" smtClean="0"/>
              <a:t>ME PAPA DOUDOU SOW</a:t>
            </a:r>
            <a:endParaRPr lang="fr-FR" sz="2000" b="1" i="1" dirty="0"/>
          </a:p>
          <a:p>
            <a:pPr algn="ctr"/>
            <a:r>
              <a:rPr lang="en-US" dirty="0" smtClean="0"/>
              <a:t> </a:t>
            </a:r>
            <a:endParaRPr lang="fr-FR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66437" y="2760453"/>
          <a:ext cx="10586460" cy="368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/>
                <a:gridCol w="2646615"/>
                <a:gridCol w="2646615"/>
                <a:gridCol w="2646615"/>
              </a:tblGrid>
              <a:tr h="184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41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kumimoji="0" lang="fr-FR" sz="2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4</a:t>
                      </a:r>
                      <a:r>
                        <a:rPr kumimoji="0" lang="fr-FR" sz="2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jeudis ouvrables)</a:t>
                      </a: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  <a:p>
                      <a:endParaRPr lang="fr-FR" sz="2000" b="1" dirty="0"/>
                    </a:p>
                    <a:p>
                      <a:r>
                        <a:rPr lang="fr-FR" sz="1800" b="1" dirty="0" smtClean="0"/>
                        <a:t>AFFAIRES CORRECTIONNELLES</a:t>
                      </a:r>
                      <a:endParaRPr lang="fr-FR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Salle 03</a:t>
                      </a: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3583" y="1619651"/>
            <a:ext cx="8911687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latin typeface="Algerian" panose="04020705040A02060702" pitchFamily="82" charset="0"/>
              </a:rPr>
              <a:t>3</a:t>
            </a:r>
            <a:r>
              <a:rPr lang="fr-FR" sz="3600" b="1" baseline="30000" dirty="0">
                <a:latin typeface="Algerian" panose="04020705040A02060702" pitchFamily="82" charset="0"/>
              </a:rPr>
              <a:t>ème</a:t>
            </a:r>
            <a:r>
              <a:rPr lang="fr-FR" sz="3600" b="1" dirty="0">
                <a:latin typeface="Algerian" panose="04020705040A02060702" pitchFamily="82" charset="0"/>
              </a:rPr>
              <a:t> CHAMBRE CORRECTIONNELLE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26265" y="870334"/>
            <a:ext cx="9211725" cy="172621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/>
              <a:t>PRESIDENT </a:t>
            </a:r>
            <a:r>
              <a:rPr lang="fr-FR" sz="2000" b="1" i="1" dirty="0"/>
              <a:t>: </a:t>
            </a:r>
            <a:r>
              <a:rPr lang="fr-FR" sz="2000" dirty="0"/>
              <a:t>FALL BABACAR SY </a:t>
            </a:r>
            <a:r>
              <a:rPr lang="fr-FR" sz="2000" b="1" i="1" dirty="0" smtClean="0"/>
              <a:t>	</a:t>
            </a:r>
            <a:r>
              <a:rPr lang="fr-FR" sz="2000" b="1" dirty="0" smtClean="0"/>
              <a:t>		</a:t>
            </a:r>
            <a:endParaRPr lang="fr-FR" sz="2000" b="1" dirty="0" smtClean="0"/>
          </a:p>
          <a:p>
            <a:r>
              <a:rPr lang="fr-FR" sz="2000" b="1" dirty="0" smtClean="0"/>
              <a:t>MEMBRES : </a:t>
            </a:r>
            <a:r>
              <a:rPr lang="fr-FR" sz="2000" dirty="0"/>
              <a:t>FATOU BINETOU BADJI – MAMADOU LAMINE </a:t>
            </a:r>
            <a:r>
              <a:rPr lang="fr-FR" sz="2000" dirty="0" smtClean="0"/>
              <a:t>FAYE</a:t>
            </a:r>
            <a:r>
              <a:rPr lang="fr-FR" sz="2000" b="1" dirty="0"/>
              <a:t>	</a:t>
            </a:r>
            <a:r>
              <a:rPr lang="fr-FR" sz="2000" b="1" dirty="0" smtClean="0"/>
              <a:t>       </a:t>
            </a:r>
            <a:endParaRPr lang="fr-FR" sz="2000" b="1" dirty="0"/>
          </a:p>
          <a:p>
            <a:r>
              <a:rPr lang="fr-FR" sz="2000" b="1" dirty="0" smtClean="0"/>
              <a:t>SUPPLEANT</a:t>
            </a:r>
            <a:r>
              <a:rPr lang="fr-FR" sz="2000" b="1" dirty="0"/>
              <a:t> : </a:t>
            </a:r>
            <a:endParaRPr lang="fr-FR" sz="2000" b="1" dirty="0" smtClean="0"/>
          </a:p>
          <a:p>
            <a:r>
              <a:rPr lang="fr-FR" sz="2000" b="1" dirty="0" smtClean="0"/>
              <a:t>GREFFIER</a:t>
            </a:r>
            <a:r>
              <a:rPr lang="fr-FR" sz="2000" b="1" dirty="0"/>
              <a:t> </a:t>
            </a:r>
            <a:r>
              <a:rPr lang="fr-FR" sz="2000" b="1" dirty="0" smtClean="0"/>
              <a:t>: </a:t>
            </a:r>
            <a:r>
              <a:rPr lang="fr-FR" sz="2000" dirty="0"/>
              <a:t>ME MOUR SALL</a:t>
            </a:r>
            <a:endParaRPr lang="fr-FR" sz="2000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868218" y="2708694"/>
          <a:ext cx="10586460" cy="3959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/>
                <a:gridCol w="2646615"/>
                <a:gridCol w="2646615"/>
                <a:gridCol w="2646615"/>
              </a:tblGrid>
              <a:tr h="1784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174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ANNEE JUDICIAIRE</a:t>
                      </a:r>
                      <a:endParaRPr lang="fr-FR" sz="2400" b="1" i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kumimoji="0" lang="fr-FR" sz="2000" b="1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4</a:t>
                      </a:r>
                      <a:r>
                        <a:rPr kumimoji="0" lang="fr-FR" sz="2000" b="1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mercredis </a:t>
                      </a:r>
                      <a:r>
                        <a:rPr kumimoji="0" lang="fr-FR" sz="2000" b="1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Ovrables</a:t>
                      </a:r>
                      <a:r>
                        <a:rPr kumimoji="0" lang="fr-FR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fr-FR" sz="20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800" b="1" i="1" dirty="0">
                        <a:solidFill>
                          <a:schemeClr val="tx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1" i="1" dirty="0" smtClean="0"/>
                    </a:p>
                    <a:p>
                      <a:endParaRPr lang="fr-FR" sz="1800" b="1" i="1" dirty="0" smtClean="0"/>
                    </a:p>
                    <a:p>
                      <a:endParaRPr lang="fr-FR" sz="1800" b="1" i="1" dirty="0" smtClean="0"/>
                    </a:p>
                    <a:p>
                      <a:r>
                        <a:rPr lang="fr-FR" sz="1800" b="1" i="1" dirty="0" smtClean="0"/>
                        <a:t>AFFAIRES CORRECTIONNELLES</a:t>
                      </a:r>
                      <a:endParaRPr lang="fr-FR" sz="1800" b="1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 Salle 03</a:t>
                      </a:r>
                      <a:endParaRPr lang="fr-FR" sz="2400" b="1" i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589057" y="1270374"/>
            <a:ext cx="8911687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/>
              <a:t>CHAMBRE </a:t>
            </a:r>
            <a:r>
              <a:rPr lang="fr-FR" sz="2400" b="1" dirty="0"/>
              <a:t>CRIMINELLE</a:t>
            </a:r>
            <a:br>
              <a:rPr lang="fr-FR" sz="2400" dirty="0"/>
            </a:br>
            <a:br>
              <a:rPr lang="fr-FR" dirty="0"/>
            </a:b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112704" y="777765"/>
            <a:ext cx="10168568" cy="157724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/>
              <a:t>PERMANENCES MENSUELLES SUCCESSIVEMENT ASSUREES PAR LA PREMIERE LA DEUXIEME ET LA TROISIEME CHAMBRE CORRECTIONNELLE</a:t>
            </a:r>
            <a:r>
              <a:rPr lang="fr-FR" sz="2000" b="1" dirty="0" smtClean="0"/>
              <a:t>.</a:t>
            </a:r>
            <a:endParaRPr lang="fr-FR" sz="2000" b="1" dirty="0" smtClean="0"/>
          </a:p>
          <a:p>
            <a:endParaRPr lang="fr-FR" sz="2000" dirty="0"/>
          </a:p>
          <a:p>
            <a:r>
              <a:rPr lang="fr-FR" sz="2000" b="1" i="1" dirty="0"/>
              <a:t>GREFFIER : </a:t>
            </a:r>
            <a:r>
              <a:rPr lang="fr-FR" sz="2000" dirty="0"/>
              <a:t>ME MOUSSA NGOM.</a:t>
            </a:r>
            <a:endParaRPr lang="fr-FR" sz="2000" b="1" i="1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868218" y="2537138"/>
          <a:ext cx="10586460" cy="384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/>
                <a:gridCol w="2646615"/>
                <a:gridCol w="2646615"/>
                <a:gridCol w="2646615"/>
              </a:tblGrid>
              <a:tr h="188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(10h00)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56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ANNEE</a:t>
                      </a:r>
                      <a:r>
                        <a:rPr lang="fr-FR" sz="20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JUDICIAIRE</a:t>
                      </a:r>
                      <a:endParaRPr lang="fr-FR" sz="3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endParaRPr kumimoji="0"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kumimoji="0" lang="fr-FR" sz="24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kumimoji="0" lang="fr-FR" sz="24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Mardis ouvrables)</a:t>
                      </a:r>
                      <a:endParaRPr kumimoji="0" lang="fr-FR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3600" b="1" dirty="0"/>
                    </a:p>
                    <a:p>
                      <a:endParaRPr lang="fr-FR" sz="2000" b="1" dirty="0" smtClean="0"/>
                    </a:p>
                    <a:p>
                      <a:endParaRPr lang="fr-FR" sz="2000" b="1" dirty="0" smtClean="0"/>
                    </a:p>
                    <a:p>
                      <a:r>
                        <a:rPr lang="fr-FR" sz="2000" b="1" dirty="0" smtClean="0"/>
                        <a:t> AFFAIRES</a:t>
                      </a:r>
                      <a:r>
                        <a:rPr lang="fr-FR" sz="2000" b="1" baseline="0" dirty="0" smtClean="0"/>
                        <a:t> CRIMINELLES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</a:t>
                      </a: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</a:t>
                      </a:r>
                      <a:r>
                        <a:rPr lang="fr-FR" sz="28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04</a:t>
                      </a:r>
                      <a:endParaRPr lang="fr-FR" sz="2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4095" y="190501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>
                <a:latin typeface="Algerian" panose="04020705040A02060702" pitchFamily="82" charset="0"/>
              </a:rPr>
              <a:t>Répartition des affaires et calendriers des audiences </a:t>
            </a:r>
            <a:br>
              <a:rPr lang="fr-FR" sz="2800" b="1" dirty="0" smtClean="0">
                <a:latin typeface="Algerian" panose="04020705040A02060702" pitchFamily="82" charset="0"/>
              </a:rPr>
            </a:br>
            <a:endParaRPr lang="fr-FR" sz="2800" b="1" dirty="0">
              <a:latin typeface="Algerian" panose="04020705040A02060702" pitchFamily="82" charset="0"/>
            </a:endParaRPr>
          </a:p>
        </p:txBody>
      </p:sp>
      <p:sp>
        <p:nvSpPr>
          <p:cNvPr id="16" name="Espace réservé du contenu 15"/>
          <p:cNvSpPr>
            <a:spLocks noGrp="1"/>
          </p:cNvSpPr>
          <p:nvPr>
            <p:ph idx="1"/>
          </p:nvPr>
        </p:nvSpPr>
        <p:spPr>
          <a:xfrm>
            <a:off x="1454226" y="563697"/>
            <a:ext cx="10590213" cy="6096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sz="2800" dirty="0"/>
          </a:p>
          <a:p>
            <a:pPr lvl="0"/>
            <a:endParaRPr lang="fr-FR" sz="2800" dirty="0" smtClean="0"/>
          </a:p>
          <a:p>
            <a:pPr lvl="0"/>
            <a:r>
              <a:rPr lang="fr-FR" sz="3400" dirty="0"/>
              <a:t>Pool des référés ;</a:t>
            </a:r>
            <a:endParaRPr lang="fr-FR" sz="3400" dirty="0"/>
          </a:p>
          <a:p>
            <a:pPr lvl="0"/>
            <a:r>
              <a:rPr lang="fr-FR" sz="3400" dirty="0"/>
              <a:t>1</a:t>
            </a:r>
            <a:r>
              <a:rPr lang="fr-FR" sz="3400" baseline="30000" dirty="0"/>
              <a:t>ère</a:t>
            </a:r>
            <a:r>
              <a:rPr lang="fr-FR" sz="3400" dirty="0"/>
              <a:t> chambre civile ;</a:t>
            </a:r>
            <a:endParaRPr lang="fr-FR" sz="3400" dirty="0"/>
          </a:p>
          <a:p>
            <a:pPr lvl="0"/>
            <a:r>
              <a:rPr lang="fr-FR" sz="3400" dirty="0"/>
              <a:t>2</a:t>
            </a:r>
            <a:r>
              <a:rPr lang="fr-FR" sz="3400" baseline="30000" dirty="0"/>
              <a:t>ème</a:t>
            </a:r>
            <a:r>
              <a:rPr lang="fr-FR" sz="3400" dirty="0"/>
              <a:t> chambre civile ;</a:t>
            </a:r>
            <a:endParaRPr lang="fr-FR" sz="3400" dirty="0"/>
          </a:p>
          <a:p>
            <a:pPr lvl="0"/>
            <a:r>
              <a:rPr lang="fr-FR" sz="3400" dirty="0"/>
              <a:t>3</a:t>
            </a:r>
            <a:r>
              <a:rPr lang="fr-FR" sz="3400" baseline="30000" dirty="0"/>
              <a:t>ème</a:t>
            </a:r>
            <a:r>
              <a:rPr lang="fr-FR" sz="3400" dirty="0"/>
              <a:t> chambre civile ;</a:t>
            </a:r>
            <a:endParaRPr lang="fr-FR" sz="3400" dirty="0"/>
          </a:p>
          <a:p>
            <a:pPr lvl="0"/>
            <a:r>
              <a:rPr lang="fr-FR" sz="3400" dirty="0"/>
              <a:t>1</a:t>
            </a:r>
            <a:r>
              <a:rPr lang="fr-FR" sz="3400" baseline="30000" dirty="0"/>
              <a:t>ère</a:t>
            </a:r>
            <a:r>
              <a:rPr lang="fr-FR" sz="3400" dirty="0"/>
              <a:t> Chambre du statut personnel ;</a:t>
            </a:r>
            <a:endParaRPr lang="fr-FR" sz="3400" dirty="0"/>
          </a:p>
          <a:p>
            <a:pPr lvl="0"/>
            <a:r>
              <a:rPr lang="fr-FR" sz="3400" dirty="0"/>
              <a:t>2</a:t>
            </a:r>
            <a:r>
              <a:rPr lang="fr-FR" sz="3400" baseline="30000" dirty="0"/>
              <a:t>ème</a:t>
            </a:r>
            <a:r>
              <a:rPr lang="fr-FR" sz="3400" dirty="0"/>
              <a:t> Chambre du statut personnel ;</a:t>
            </a:r>
            <a:endParaRPr lang="fr-FR" sz="3400" dirty="0"/>
          </a:p>
          <a:p>
            <a:pPr lvl="0"/>
            <a:r>
              <a:rPr lang="fr-FR" sz="3400" dirty="0"/>
              <a:t>Chambre des saisies immobilières ;</a:t>
            </a:r>
            <a:endParaRPr lang="fr-FR" sz="3400" dirty="0"/>
          </a:p>
          <a:p>
            <a:pPr lvl="0"/>
            <a:r>
              <a:rPr lang="fr-FR" sz="3400" dirty="0"/>
              <a:t>Chambre des Procédures Collectives ;</a:t>
            </a:r>
            <a:endParaRPr lang="fr-FR" sz="3400" dirty="0"/>
          </a:p>
          <a:p>
            <a:pPr lvl="0"/>
            <a:r>
              <a:rPr lang="fr-FR" sz="3400" dirty="0"/>
              <a:t>1</a:t>
            </a:r>
            <a:r>
              <a:rPr lang="fr-FR" sz="3400" baseline="30000" dirty="0"/>
              <a:t>ère</a:t>
            </a:r>
            <a:r>
              <a:rPr lang="fr-FR" sz="3400" dirty="0"/>
              <a:t> chambre correctionnelle ;</a:t>
            </a:r>
            <a:endParaRPr lang="fr-FR" sz="3400" dirty="0"/>
          </a:p>
          <a:p>
            <a:pPr lvl="0"/>
            <a:r>
              <a:rPr lang="fr-FR" sz="3400" dirty="0"/>
              <a:t>2</a:t>
            </a:r>
            <a:r>
              <a:rPr lang="fr-FR" sz="3400" baseline="30000" dirty="0"/>
              <a:t>ème</a:t>
            </a:r>
            <a:r>
              <a:rPr lang="fr-FR" sz="3400" dirty="0"/>
              <a:t> chambre correctionnelle ;</a:t>
            </a:r>
            <a:endParaRPr lang="fr-FR" sz="3400" dirty="0"/>
          </a:p>
          <a:p>
            <a:pPr lvl="0"/>
            <a:r>
              <a:rPr lang="fr-FR" sz="3400" dirty="0"/>
              <a:t>3</a:t>
            </a:r>
            <a:r>
              <a:rPr lang="fr-FR" sz="3400" baseline="30000" dirty="0"/>
              <a:t>ème</a:t>
            </a:r>
            <a:r>
              <a:rPr lang="fr-FR" sz="3400" dirty="0"/>
              <a:t> chambre correctionnelle ;</a:t>
            </a:r>
            <a:endParaRPr lang="fr-FR" sz="3400" dirty="0"/>
          </a:p>
          <a:p>
            <a:pPr lvl="0"/>
            <a:r>
              <a:rPr lang="fr-FR" sz="3400" dirty="0"/>
              <a:t>Tribunal pour enfant ;</a:t>
            </a:r>
            <a:endParaRPr lang="fr-FR" sz="3400" dirty="0"/>
          </a:p>
          <a:p>
            <a:pPr lvl="0"/>
            <a:r>
              <a:rPr lang="fr-FR" sz="3400" dirty="0"/>
              <a:t>Chambre criminelle ;</a:t>
            </a:r>
            <a:endParaRPr lang="fr-FR" sz="3400" dirty="0"/>
          </a:p>
          <a:p>
            <a:pPr lvl="0"/>
            <a:r>
              <a:rPr lang="fr-FR" sz="3400" dirty="0"/>
              <a:t>Flagrant délit ;</a:t>
            </a:r>
            <a:endParaRPr lang="fr-FR" sz="3400" dirty="0"/>
          </a:p>
          <a:p>
            <a:pPr lvl="0"/>
            <a:r>
              <a:rPr lang="fr-FR" sz="3400" dirty="0"/>
              <a:t>Procédures diverses ;</a:t>
            </a:r>
            <a:endParaRPr lang="fr-FR" sz="3400" dirty="0"/>
          </a:p>
          <a:p>
            <a:r>
              <a:rPr lang="fr-FR" sz="2800" dirty="0"/>
              <a:t> </a:t>
            </a:r>
            <a:endParaRPr lang="fr-FR" sz="2800" dirty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589057" y="1270374"/>
            <a:ext cx="8911687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/>
              <a:t> CHAMBRE </a:t>
            </a:r>
            <a:r>
              <a:rPr lang="fr-FR" sz="2400" b="1" dirty="0"/>
              <a:t>CRIMINELLE</a:t>
            </a:r>
            <a:br>
              <a:rPr lang="fr-FR" sz="2400" dirty="0"/>
            </a:br>
            <a:br>
              <a:rPr lang="fr-FR" dirty="0"/>
            </a:b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837283" y="506776"/>
            <a:ext cx="10609242" cy="1938969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/>
              <a:t>PERMANENCES MENSUELLES SUCCESSIVEMENT ASSUREES PAR LA PREMIERE ET LA DEUXIEME ET LA TROISIEME CHAMBRE CORRECTIONNELLE.</a:t>
            </a:r>
            <a:endParaRPr lang="fr-FR" sz="2000" b="1" dirty="0"/>
          </a:p>
          <a:p>
            <a:r>
              <a:rPr lang="fr-FR" sz="2000" i="1" dirty="0" smtClean="0"/>
              <a:t> </a:t>
            </a:r>
            <a:r>
              <a:rPr lang="fr-FR" sz="2000" b="1" i="1" dirty="0"/>
              <a:t>GREFFIER : </a:t>
            </a:r>
            <a:r>
              <a:rPr lang="fr-FR" sz="2000" dirty="0"/>
              <a:t>ME MOUSSA NGOM.</a:t>
            </a:r>
            <a:endParaRPr lang="fr-FR" sz="2000" b="1" i="1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868218" y="2537138"/>
          <a:ext cx="10586460" cy="384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/>
                <a:gridCol w="2646615"/>
                <a:gridCol w="2646615"/>
                <a:gridCol w="2646615"/>
              </a:tblGrid>
              <a:tr h="188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(10h00)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56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ANNEE JUDICIAIRE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(1</a:t>
                      </a:r>
                      <a:r>
                        <a:rPr kumimoji="0" lang="fr-FR" sz="2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kumimoji="0" lang="fr-FR" sz="2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Mercredis)</a:t>
                      </a: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3200" b="1" dirty="0"/>
                    </a:p>
                    <a:p>
                      <a:endParaRPr lang="fr-FR" sz="1800" b="1" dirty="0" smtClean="0"/>
                    </a:p>
                    <a:p>
                      <a:r>
                        <a:rPr lang="fr-FR" sz="1800" b="1" dirty="0" smtClean="0"/>
                        <a:t>AFFAIRES</a:t>
                      </a:r>
                      <a:r>
                        <a:rPr lang="fr-FR" sz="1800" b="1" baseline="0" dirty="0" smtClean="0"/>
                        <a:t> CRIMINELLES</a:t>
                      </a:r>
                      <a:endParaRPr lang="fr-FR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Salle 04</a:t>
                      </a: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4041" y="1668838"/>
            <a:ext cx="8911687" cy="65089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TRIBUNAL POUR ENFANTS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13551" y="958467"/>
            <a:ext cx="10377889" cy="183981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PRESIDENTE :  MOUSSA MBALLO</a:t>
            </a:r>
            <a:r>
              <a:rPr lang="en-US" sz="2400" b="1" dirty="0"/>
              <a:t>				</a:t>
            </a:r>
            <a:endParaRPr lang="fr-FR" sz="2400" b="1" dirty="0"/>
          </a:p>
          <a:p>
            <a:r>
              <a:rPr lang="fr-FR" sz="2400" b="1" dirty="0" smtClean="0"/>
              <a:t>SUPPLEANT : </a:t>
            </a:r>
            <a:r>
              <a:rPr lang="en-GB" sz="2400" dirty="0"/>
              <a:t> </a:t>
            </a:r>
            <a:r>
              <a:rPr lang="en-GB" sz="2400" dirty="0" smtClean="0"/>
              <a:t>   AHMADOU SALL</a:t>
            </a:r>
            <a:r>
              <a:rPr lang="fr-FR" sz="2400" b="1" dirty="0"/>
              <a:t>	</a:t>
            </a:r>
            <a:endParaRPr lang="fr-FR" sz="2400" b="1" dirty="0"/>
          </a:p>
          <a:p>
            <a:r>
              <a:rPr lang="fr-FR" sz="2400" b="1" dirty="0"/>
              <a:t>GREFFIER : </a:t>
            </a:r>
            <a:r>
              <a:rPr lang="en-GB" sz="2400" dirty="0"/>
              <a:t>ME ADJI DIEYNABA CAMARA/ME OUMOU GAYE</a:t>
            </a:r>
            <a:endParaRPr lang="fr-FR" sz="2400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826653" y="2822944"/>
          <a:ext cx="10586460" cy="375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/>
                <a:gridCol w="2646615"/>
                <a:gridCol w="2646615"/>
                <a:gridCol w="2646615"/>
              </a:tblGrid>
              <a:tr h="1842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0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(Tous les </a:t>
                      </a:r>
                      <a:r>
                        <a:rPr kumimoji="0" lang="fr-FR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vendr</a:t>
                      </a:r>
                      <a:r>
                        <a:rPr kumimoji="0" lang="en-US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edis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Ouvrables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endParaRPr lang="fr-FR" sz="2000" b="1" dirty="0" smtClean="0"/>
                    </a:p>
                    <a:p>
                      <a:pPr algn="ctr"/>
                      <a:r>
                        <a:rPr lang="fr-FR" sz="1800" b="1" dirty="0" smtClean="0"/>
                        <a:t>TRIBUNAL POUR ENFANTS</a:t>
                      </a:r>
                      <a:endParaRPr lang="fr-FR" sz="18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02</a:t>
                      </a: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57471" y="793240"/>
            <a:ext cx="8911687" cy="65089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ASSITANCE EDUCATIVE</a:t>
            </a:r>
            <a:br>
              <a:rPr lang="fr-FR" dirty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079653" y="683047"/>
            <a:ext cx="10477041" cy="18287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sz="2400" b="1" dirty="0" smtClean="0"/>
              <a:t>PRESIDENTE : </a:t>
            </a:r>
            <a:r>
              <a:rPr lang="fr-FR" sz="2400" b="1" i="1" dirty="0" smtClean="0"/>
              <a:t>MOUSSA MBALLO</a:t>
            </a:r>
            <a:r>
              <a:rPr lang="en-US" sz="2400" b="1" dirty="0"/>
              <a:t>				</a:t>
            </a:r>
            <a:endParaRPr lang="fr-FR" sz="2400" b="1" dirty="0"/>
          </a:p>
          <a:p>
            <a:r>
              <a:rPr lang="en-US" sz="2400" b="1" dirty="0" smtClean="0"/>
              <a:t>SUPPLEANT : </a:t>
            </a:r>
            <a:r>
              <a:rPr lang="fr-FR" sz="2400" dirty="0"/>
              <a:t> </a:t>
            </a:r>
            <a:r>
              <a:rPr lang="fr-FR" sz="2400" dirty="0" smtClean="0"/>
              <a:t> AHMADOU SALL</a:t>
            </a:r>
            <a:endParaRPr lang="fr-FR" sz="2400" dirty="0" smtClean="0"/>
          </a:p>
          <a:p>
            <a:r>
              <a:rPr lang="fr-FR" sz="2400" b="1" dirty="0" smtClean="0"/>
              <a:t>GREFFIER</a:t>
            </a:r>
            <a:r>
              <a:rPr lang="fr-FR" sz="2400" b="1" dirty="0"/>
              <a:t> : </a:t>
            </a:r>
            <a:r>
              <a:rPr lang="fr-FR" sz="2400" b="1" dirty="0" smtClean="0"/>
              <a:t>  ME ADJI DIEYNABA CAMARA/ ME OUMOU GAYE</a:t>
            </a:r>
            <a:endParaRPr lang="fr-FR" sz="2400" b="1" dirty="0"/>
          </a:p>
          <a:p>
            <a:r>
              <a:rPr lang="fr-FR" dirty="0"/>
              <a:t> 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62183" y="2597366"/>
          <a:ext cx="10586460" cy="403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/>
                <a:gridCol w="3430132"/>
                <a:gridCol w="1863098"/>
                <a:gridCol w="2646615"/>
              </a:tblGrid>
              <a:tr h="1982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53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kumimoji="0" lang="fr-FR" sz="24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4</a:t>
                      </a:r>
                      <a:r>
                        <a:rPr kumimoji="0" lang="fr-FR" sz="24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mercredis Ouvrables)</a:t>
                      </a:r>
                      <a:endParaRPr kumimoji="0" lang="fr-FR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1" dirty="0"/>
                    </a:p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ASSITANCE</a:t>
                      </a:r>
                      <a:endParaRPr lang="fr-FR" sz="24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de</a:t>
                      </a:r>
                      <a:r>
                        <a:rPr lang="fr-FR" sz="20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réunion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968841" y="836906"/>
            <a:ext cx="8911687" cy="650898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b="1" dirty="0" smtClean="0">
                <a:latin typeface="Algerian" panose="04020705040A02060702" pitchFamily="82" charset="0"/>
              </a:rPr>
              <a:t> </a:t>
            </a:r>
            <a:r>
              <a:rPr lang="fr-FR" b="1" dirty="0"/>
              <a:t>TRIBUNAL MILITAIRE</a:t>
            </a:r>
            <a:br>
              <a:rPr lang="fr-FR" dirty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699911" y="683046"/>
            <a:ext cx="11187289" cy="1315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fr-FR" sz="2000" dirty="0" smtClean="0"/>
              <a:t>                                                          PERMANENCE </a:t>
            </a:r>
            <a:r>
              <a:rPr lang="fr-FR" sz="2000" dirty="0"/>
              <a:t>MENSUELLE</a:t>
            </a:r>
            <a:endParaRPr lang="fr-FR" sz="2000" dirty="0"/>
          </a:p>
          <a:p>
            <a:r>
              <a:rPr lang="en-US" sz="2000" b="1" dirty="0" smtClean="0"/>
              <a:t>PRESIDENT : </a:t>
            </a:r>
            <a:r>
              <a:rPr lang="fr-FR" sz="2000" dirty="0"/>
              <a:t>EL HADJI ISSA NDIAYE – ABABACAR SADIKH SARR</a:t>
            </a:r>
            <a:r>
              <a:rPr lang="en-US" sz="2000" b="1" dirty="0"/>
              <a:t>			</a:t>
            </a:r>
            <a:endParaRPr lang="fr-FR" sz="2000" b="1" dirty="0"/>
          </a:p>
          <a:p>
            <a:r>
              <a:rPr lang="en-US" sz="2000" b="1" dirty="0" smtClean="0"/>
              <a:t>SUPPLEANT : </a:t>
            </a:r>
            <a:endParaRPr lang="fr-FR" sz="2000" b="1" dirty="0" smtClean="0"/>
          </a:p>
          <a:p>
            <a:r>
              <a:rPr lang="fr-FR" sz="2000" b="1" dirty="0" smtClean="0"/>
              <a:t>GREFFIER</a:t>
            </a:r>
            <a:r>
              <a:rPr lang="fr-FR" sz="2000" b="1" dirty="0"/>
              <a:t> </a:t>
            </a:r>
            <a:r>
              <a:rPr lang="fr-FR" sz="2000" b="1" dirty="0" smtClean="0"/>
              <a:t>: GENDARME MAHMADANE NIANG</a:t>
            </a:r>
            <a:endParaRPr lang="fr-FR" sz="2000" b="1" dirty="0" smtClean="0"/>
          </a:p>
          <a:p>
            <a:r>
              <a:rPr lang="fr-FR" dirty="0"/>
              <a:t> 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55874" y="2128156"/>
          <a:ext cx="11623236" cy="424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434"/>
                <a:gridCol w="3662934"/>
                <a:gridCol w="2653434"/>
                <a:gridCol w="2653434"/>
              </a:tblGrid>
              <a:tr h="1501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  <a:endParaRPr lang="fr-FR" sz="18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</a:t>
                      </a: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(8h30)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44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(Dernier vendredi de chaque mois)</a:t>
                      </a:r>
                      <a:endParaRPr kumimoji="0" lang="fr-F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 smtClean="0"/>
                    </a:p>
                    <a:p>
                      <a:pPr algn="ctr"/>
                      <a:endParaRPr lang="fr-FR" sz="3200" b="1" dirty="0" smtClean="0"/>
                    </a:p>
                    <a:p>
                      <a:pPr algn="ctr"/>
                      <a:endParaRPr lang="fr-FR" sz="1800" b="1" dirty="0" smtClean="0"/>
                    </a:p>
                    <a:p>
                      <a:pPr algn="ctr"/>
                      <a:r>
                        <a:rPr lang="fr-FR" sz="1800" b="1" dirty="0" smtClean="0"/>
                        <a:t>TRIBUNAL MILITAIRE</a:t>
                      </a:r>
                      <a:endParaRPr lang="fr-FR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02</a:t>
                      </a: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2895" y="674914"/>
            <a:ext cx="8911687" cy="816247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4000" b="1" dirty="0" smtClean="0">
                <a:latin typeface="Algerian" panose="04020705040A02060702" pitchFamily="82" charset="0"/>
              </a:rPr>
              <a:t> </a:t>
            </a:r>
            <a:r>
              <a:rPr lang="fr-FR" sz="3100" b="1" dirty="0" smtClean="0"/>
              <a:t>FLAGRANTS DELITS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SALLE 01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08H30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94785" y="1136111"/>
          <a:ext cx="10675470" cy="5106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4630"/>
                <a:gridCol w="2134630"/>
                <a:gridCol w="2134630"/>
                <a:gridCol w="2135790"/>
                <a:gridCol w="2135790"/>
              </a:tblGrid>
              <a:tr h="416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LUNDI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MARDI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MERCREDI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JEUDI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VENDREDI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92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Elh Issa NDIAYE (</a:t>
                      </a:r>
                      <a:r>
                        <a:rPr lang="fr-FR" sz="1400" i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Coordonnateur)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Ahmadou SALL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(Coord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FATOU DIAGNE THIAW </a:t>
                      </a: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(</a:t>
                      </a:r>
                      <a:r>
                        <a:rPr lang="fr-FR" sz="1400" i="1" dirty="0" err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Coordonnatr</a:t>
                      </a: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)</a:t>
                      </a: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Samba NDIAYE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400" i="1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Coordonnateur</a:t>
                      </a: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Khady BA NDIEGUENE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400" i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Coordonnatrice</a:t>
                      </a: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0164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(Awa </a:t>
                      </a:r>
                      <a:r>
                        <a:rPr lang="fr-FR" sz="1400" dirty="0" err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Guenah</a:t>
                      </a: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 MANGA)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cPr/>
                </a:tc>
                <a:tc vMerge="1">
                  <a:tcPr/>
                </a:tc>
              </a:tr>
              <a:tr h="627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Ababacar Sadikh SARR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Fall Babacar SY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Ndeye Codou SECK</a:t>
                      </a:r>
                      <a:r>
                        <a:rPr lang="fr-FR" sz="1400" b="1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Ndèye Seynabou WADE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Book Antiqua" panose="02040602050305030304" pitchFamily="18" charset="0"/>
                        </a:rPr>
                        <a:t>Mambi BA</a:t>
                      </a:r>
                      <a:endParaRPr lang="fr-FR" sz="1400" dirty="0" smtClean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/>
                </a:tc>
              </a:tr>
              <a:tr h="550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Cheikh Mbacké GUISSE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Cheikh I. Aidara DIOP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Aude M Mbaye BADIANE</a:t>
                      </a:r>
                      <a:endParaRPr lang="fr-FR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Mouhamadou Rahmane FALL)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Maguette POUYE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Mamadou Lamine FAYE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Babacar Diomaye DIOUF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Ndeye Awa DIAGNE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Khadim DIAGNE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Fatou Binetou BADJI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632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Aïssatou CISSE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632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Greffiers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Mes Badara Néné </a:t>
                      </a:r>
                      <a:r>
                        <a:rPr kumimoji="0" lang="fr-F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Niang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Mame Penda </a:t>
                      </a:r>
                      <a:r>
                        <a:rPr kumimoji="0" lang="fr-F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Niang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Oumar Ngalla Cissé, Alioune Camara, Abdallah </a:t>
                      </a:r>
                      <a:r>
                        <a:rPr kumimoji="0" lang="fr-F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Thiam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Djibril Diallo, Ibrahima Ly, Sokhna Diop, Ndéye Yacine Diop, Pape Ngagne Lo.</a:t>
                      </a:r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cPr marL="68580" marR="68580" marT="0" marB="0"/>
                </a:tc>
                <a:tc hMerge="1">
                  <a:tcPr marL="68580" marR="68580" marT="0" marB="0"/>
                </a:tc>
                <a:tc hMerge="1">
                  <a:tcPr marL="68580" marR="68580" marT="0" marB="0"/>
                </a:tc>
                <a:tc hMerge="1"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68902" y="465386"/>
            <a:ext cx="8911687" cy="79256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latin typeface="Algerian" panose="04020705040A02060702" pitchFamily="82" charset="0"/>
              </a:rPr>
              <a:t>   </a:t>
            </a:r>
            <a:r>
              <a:rPr lang="fr-FR" sz="3600" b="1" dirty="0" smtClean="0">
                <a:latin typeface="Algerian" panose="04020705040A02060702" pitchFamily="82" charset="0"/>
              </a:rPr>
              <a:t>COURRIER </a:t>
            </a:r>
            <a:r>
              <a:rPr lang="fr-FR" sz="3600" b="1" dirty="0">
                <a:latin typeface="Algerian" panose="04020705040A02060702" pitchFamily="82" charset="0"/>
              </a:rPr>
              <a:t>ET REQUÊTES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8811" y="1079049"/>
            <a:ext cx="11358389" cy="565225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sz="2400" b="1" dirty="0" smtClean="0"/>
          </a:p>
          <a:p>
            <a:r>
              <a:rPr lang="fr-FR" sz="4800" b="1" i="1" u="sng" dirty="0" smtClean="0"/>
              <a:t>COURRIER ET REQUÊTES</a:t>
            </a:r>
            <a:endParaRPr lang="fr-FR" sz="4800" b="1" i="1" u="sng" dirty="0" smtClean="0"/>
          </a:p>
          <a:p>
            <a:r>
              <a:rPr lang="fr-FR" sz="1645" b="1" dirty="0"/>
              <a:t>COURRIER ET REQUÊTES</a:t>
            </a:r>
            <a:endParaRPr lang="fr-FR" sz="1645" dirty="0"/>
          </a:p>
          <a:p>
            <a:r>
              <a:rPr lang="fr-FR" sz="1500" dirty="0"/>
              <a:t>Cabinet du Président</a:t>
            </a:r>
            <a:endParaRPr lang="fr-FR" sz="1500" dirty="0"/>
          </a:p>
          <a:p>
            <a:r>
              <a:rPr lang="fr-FR" sz="1500" b="1" dirty="0"/>
              <a:t>JUGES TAXATEURS</a:t>
            </a:r>
            <a:endParaRPr lang="fr-FR" sz="1500" dirty="0"/>
          </a:p>
          <a:p>
            <a:r>
              <a:rPr lang="fr-FR" sz="1500" dirty="0"/>
              <a:t>Titulaire : El Hadji Ibrahima SECK – Samba NDIAYE</a:t>
            </a:r>
            <a:endParaRPr lang="fr-FR" sz="1500" dirty="0"/>
          </a:p>
          <a:p>
            <a:r>
              <a:rPr lang="fr-FR" sz="1500" b="1" dirty="0"/>
              <a:t>JUGES DE L’APPLICATION DES PEINES</a:t>
            </a:r>
            <a:endParaRPr lang="fr-FR" sz="1500" dirty="0"/>
          </a:p>
          <a:p>
            <a:r>
              <a:rPr lang="fr-FR" sz="1500" dirty="0"/>
              <a:t>Voir arrêté ministériel n°14482 du 17 juin 2015</a:t>
            </a:r>
            <a:endParaRPr lang="fr-FR" sz="1500" dirty="0"/>
          </a:p>
          <a:p>
            <a:r>
              <a:rPr lang="fr-FR" sz="1500" dirty="0"/>
              <a:t>Awa </a:t>
            </a:r>
            <a:r>
              <a:rPr lang="fr-FR" sz="1500" dirty="0" err="1"/>
              <a:t>Guenah</a:t>
            </a:r>
            <a:r>
              <a:rPr lang="fr-FR" sz="1500" dirty="0"/>
              <a:t> MANGA (Coordonnatrice)</a:t>
            </a:r>
            <a:endParaRPr lang="fr-FR" sz="1500" dirty="0"/>
          </a:p>
          <a:p>
            <a:r>
              <a:rPr lang="fr-FR" sz="1500" dirty="0"/>
              <a:t>Khadidiatou BA N’DIEGUENE</a:t>
            </a:r>
            <a:endParaRPr lang="fr-FR" sz="1500" dirty="0"/>
          </a:p>
          <a:p>
            <a:r>
              <a:rPr lang="fr-FR" sz="1500" dirty="0"/>
              <a:t> </a:t>
            </a:r>
            <a:r>
              <a:rPr lang="fr-FR" sz="1500" b="1" dirty="0"/>
              <a:t>COORDONNATEUR DES MISSIONS DE JUGE COMMISSAIRE</a:t>
            </a:r>
            <a:endParaRPr lang="fr-FR" sz="1500" dirty="0"/>
          </a:p>
          <a:p>
            <a:r>
              <a:rPr lang="fr-FR" sz="1500" dirty="0"/>
              <a:t>Titulaire : </a:t>
            </a:r>
            <a:r>
              <a:rPr lang="fr-FR" sz="1500" dirty="0" err="1"/>
              <a:t>Alymatou</a:t>
            </a:r>
            <a:r>
              <a:rPr lang="fr-FR" sz="1500" dirty="0"/>
              <a:t> THIOYE</a:t>
            </a:r>
            <a:endParaRPr lang="fr-FR" sz="1500" dirty="0"/>
          </a:p>
          <a:p>
            <a:r>
              <a:rPr lang="fr-FR" sz="1500" dirty="0"/>
              <a:t>Suppléante : </a:t>
            </a:r>
            <a:r>
              <a:rPr lang="fr-FR" sz="1500" dirty="0" err="1"/>
              <a:t>Mambi</a:t>
            </a:r>
            <a:r>
              <a:rPr lang="fr-FR" sz="1500" dirty="0"/>
              <a:t> BA</a:t>
            </a:r>
            <a:endParaRPr lang="fr-FR" sz="1500" dirty="0"/>
          </a:p>
          <a:p>
            <a:r>
              <a:rPr lang="fr-FR" sz="1500" b="1" dirty="0"/>
              <a:t>COORDONNATEUR DES AUDIENCES CORRECTIONNELLES</a:t>
            </a:r>
            <a:endParaRPr lang="fr-FR" sz="1500" dirty="0"/>
          </a:p>
          <a:p>
            <a:r>
              <a:rPr lang="fr-FR" sz="1500" dirty="0"/>
              <a:t>El Hadji Issa NDIAYE</a:t>
            </a:r>
            <a:endParaRPr lang="fr-FR" sz="1500" dirty="0"/>
          </a:p>
          <a:p>
            <a:r>
              <a:rPr lang="fr-FR" sz="1500" b="1" dirty="0"/>
              <a:t>REFERE PENAL</a:t>
            </a:r>
            <a:endParaRPr lang="fr-FR" sz="1500" dirty="0"/>
          </a:p>
          <a:p>
            <a:r>
              <a:rPr lang="fr-FR" sz="1500" dirty="0"/>
              <a:t>Titulaire : El Hadji Issa NDIAYE –Ababacar Sadikh SARR</a:t>
            </a:r>
            <a:endParaRPr lang="fr-FR" sz="1500" dirty="0"/>
          </a:p>
          <a:p>
            <a:r>
              <a:rPr lang="fr-FR" sz="1500" b="1" dirty="0"/>
              <a:t>COORDONNATEUR DE LA CHAINE CIVILE</a:t>
            </a:r>
            <a:endParaRPr lang="fr-FR" sz="1500" dirty="0"/>
          </a:p>
          <a:p>
            <a:r>
              <a:rPr lang="fr-FR" sz="1500" dirty="0"/>
              <a:t>Titulaire : El hadji Ibrahima SECK</a:t>
            </a:r>
            <a:endParaRPr lang="fr-FR" sz="1500" dirty="0"/>
          </a:p>
          <a:p>
            <a:r>
              <a:rPr lang="fr-FR" sz="1500" dirty="0"/>
              <a:t>Suppléante : Awa </a:t>
            </a:r>
            <a:r>
              <a:rPr lang="fr-FR" sz="1500" dirty="0" err="1"/>
              <a:t>Guenah</a:t>
            </a:r>
            <a:r>
              <a:rPr lang="fr-FR" sz="1500" dirty="0"/>
              <a:t> MANGA</a:t>
            </a:r>
            <a:endParaRPr lang="fr-FR" sz="1500" dirty="0"/>
          </a:p>
          <a:p>
            <a:r>
              <a:rPr lang="fr-FR" sz="1500" b="1" dirty="0"/>
              <a:t>DELEGUE A LA FORMATION</a:t>
            </a:r>
            <a:endParaRPr lang="fr-FR" sz="1500" dirty="0"/>
          </a:p>
          <a:p>
            <a:r>
              <a:rPr lang="fr-FR" sz="1500" dirty="0"/>
              <a:t>Samba NDIAYE</a:t>
            </a:r>
            <a:endParaRPr lang="fr-FR" sz="1500" dirty="0"/>
          </a:p>
          <a:p>
            <a:r>
              <a:rPr lang="fr-FR" sz="1900" i="1" dirty="0"/>
              <a:t> </a:t>
            </a:r>
            <a:endParaRPr lang="fr-FR" sz="1900" dirty="0"/>
          </a:p>
          <a:p>
            <a:endParaRPr lang="fr-FR" sz="2400" dirty="0"/>
          </a:p>
        </p:txBody>
      </p:sp>
      <p:sp>
        <p:nvSpPr>
          <p:cNvPr id="4" name="Flèche droite 3"/>
          <p:cNvSpPr/>
          <p:nvPr/>
        </p:nvSpPr>
        <p:spPr>
          <a:xfrm>
            <a:off x="1469249" y="454369"/>
            <a:ext cx="9911340" cy="613664"/>
          </a:xfrm>
          <a:prstGeom prst="rightArrow">
            <a:avLst>
              <a:gd name="adj1" fmla="val 83846"/>
              <a:gd name="adj2" fmla="val 500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Cabinet Président</a:t>
            </a:r>
            <a:endParaRPr lang="fr-FR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8188" y="154236"/>
            <a:ext cx="10972800" cy="1549631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fr-FR" sz="5400" b="1" u="sng" dirty="0" smtClean="0"/>
            </a:br>
            <a:br>
              <a:rPr lang="fr-FR" sz="5400" b="1" u="sng" dirty="0"/>
            </a:br>
            <a:br>
              <a:rPr lang="fr-FR" sz="5400" b="1" u="sng" dirty="0" smtClean="0"/>
            </a:br>
            <a:br>
              <a:rPr lang="fr-FR" sz="5400" b="1" u="sng" dirty="0"/>
            </a:br>
            <a:br>
              <a:rPr lang="fr-FR" sz="5400" b="1" u="sng" dirty="0" smtClean="0"/>
            </a:br>
            <a:br>
              <a:rPr lang="fr-FR" sz="5400" b="1" u="sng" dirty="0"/>
            </a:br>
            <a:br>
              <a:rPr lang="fr-FR" sz="5400" b="1" u="sng" dirty="0" smtClean="0"/>
            </a:br>
            <a:br>
              <a:rPr lang="fr-FR" sz="5400" b="1" u="sng" dirty="0"/>
            </a:br>
            <a:r>
              <a:rPr lang="fr-FR" sz="5400" b="1" u="sng" dirty="0" smtClean="0"/>
              <a:t>JUGES D’INSTRUCTION</a:t>
            </a:r>
            <a:br>
              <a:rPr lang="fr-FR" sz="5400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fr-FR" sz="2800" dirty="0"/>
              <a:t>Omar Maham DIALLO (Doyen des Juges) / Me Ousmane </a:t>
            </a:r>
            <a:r>
              <a:rPr lang="fr-FR" sz="2800" dirty="0" err="1"/>
              <a:t>Kébé</a:t>
            </a:r>
            <a:r>
              <a:rPr lang="fr-FR" sz="2800" dirty="0"/>
              <a:t> </a:t>
            </a:r>
            <a:r>
              <a:rPr lang="fr-FR" sz="2800" dirty="0" err="1"/>
              <a:t>Dieng</a:t>
            </a:r>
            <a:r>
              <a:rPr lang="fr-FR" sz="2800" dirty="0"/>
              <a:t>.</a:t>
            </a:r>
            <a:endParaRPr lang="fr-FR" sz="2800" dirty="0"/>
          </a:p>
          <a:p>
            <a:r>
              <a:rPr lang="fr-FR" sz="2800" dirty="0"/>
              <a:t>Mamadou SECK (2eme cabinet) / Me Mamadou Ba.</a:t>
            </a:r>
            <a:endParaRPr lang="fr-FR" sz="2800" dirty="0"/>
          </a:p>
          <a:p>
            <a:r>
              <a:rPr lang="en-GB" sz="2800" dirty="0"/>
              <a:t>Augustin </a:t>
            </a:r>
            <a:r>
              <a:rPr lang="en-GB" sz="2800" dirty="0" err="1"/>
              <a:t>Yakhar</a:t>
            </a:r>
            <a:r>
              <a:rPr lang="en-GB" sz="2800" dirty="0"/>
              <a:t> FAYE (3eme cabinet) / Me Awa </a:t>
            </a:r>
            <a:r>
              <a:rPr lang="en-GB" sz="2800" dirty="0" err="1"/>
              <a:t>Kandé</a:t>
            </a:r>
            <a:r>
              <a:rPr lang="en-GB" sz="2800" dirty="0"/>
              <a:t>.</a:t>
            </a:r>
            <a:endParaRPr lang="fr-FR" sz="2800" dirty="0"/>
          </a:p>
          <a:p>
            <a:r>
              <a:rPr lang="en-GB" sz="2800" dirty="0"/>
              <a:t>Adama </a:t>
            </a:r>
            <a:r>
              <a:rPr lang="en-GB" sz="2800" dirty="0" err="1"/>
              <a:t>Cira</a:t>
            </a:r>
            <a:r>
              <a:rPr lang="en-GB" sz="2800" dirty="0"/>
              <a:t> DRAME (4eme cabinet) / Me Abdoulaye </a:t>
            </a:r>
            <a:r>
              <a:rPr lang="en-GB" sz="2800" dirty="0" err="1"/>
              <a:t>Dramé</a:t>
            </a:r>
            <a:r>
              <a:rPr lang="en-GB" sz="2800" dirty="0"/>
              <a:t>.</a:t>
            </a:r>
            <a:endParaRPr lang="fr-FR" sz="2800" dirty="0"/>
          </a:p>
          <a:p>
            <a:r>
              <a:rPr lang="en-GB" sz="2800" dirty="0"/>
              <a:t>Khady DIEME (5eme cabinet) / Me Mouhamed Lamine Fall.</a:t>
            </a:r>
            <a:endParaRPr lang="fr-FR" sz="2800" dirty="0"/>
          </a:p>
          <a:p>
            <a:r>
              <a:rPr lang="en-GB" sz="2800" dirty="0" err="1"/>
              <a:t>Ousmane</a:t>
            </a:r>
            <a:r>
              <a:rPr lang="en-GB" sz="2800" dirty="0"/>
              <a:t> </a:t>
            </a:r>
            <a:r>
              <a:rPr lang="en-GB" sz="2800" dirty="0" smtClean="0"/>
              <a:t>SALL </a:t>
            </a:r>
            <a:r>
              <a:rPr lang="en-GB" sz="2800" dirty="0"/>
              <a:t>(6éme cabinet) / Me Anta Diop.</a:t>
            </a:r>
            <a:endParaRPr lang="fr-FR" sz="2800" dirty="0"/>
          </a:p>
          <a:p>
            <a:r>
              <a:rPr lang="fr-FR" sz="2800" dirty="0"/>
              <a:t>Augustin </a:t>
            </a:r>
            <a:r>
              <a:rPr lang="fr-FR" sz="2800" dirty="0" err="1"/>
              <a:t>Alibo</a:t>
            </a:r>
            <a:r>
              <a:rPr lang="fr-FR" sz="2800" dirty="0"/>
              <a:t> </a:t>
            </a:r>
            <a:r>
              <a:rPr lang="fr-FR" sz="2800" dirty="0" smtClean="0"/>
              <a:t>MANGA </a:t>
            </a:r>
            <a:r>
              <a:rPr lang="fr-FR" sz="2800" dirty="0"/>
              <a:t>(7eme cabinet) / Me Mamadou Bara Faye.</a:t>
            </a:r>
            <a:endParaRPr lang="fr-FR" sz="2800" dirty="0"/>
          </a:p>
          <a:p>
            <a:r>
              <a:rPr lang="fr-FR" sz="2800" dirty="0" err="1"/>
              <a:t>Babacar</a:t>
            </a:r>
            <a:r>
              <a:rPr lang="fr-FR" sz="2800" dirty="0"/>
              <a:t> </a:t>
            </a:r>
            <a:r>
              <a:rPr lang="fr-FR" sz="2800" dirty="0" smtClean="0"/>
              <a:t>DIOP </a:t>
            </a:r>
            <a:r>
              <a:rPr lang="fr-FR" sz="2800" dirty="0"/>
              <a:t>(8éme cabinet) / Me Charles Saliou Ndiaye.</a:t>
            </a:r>
            <a:endParaRPr lang="fr-FR" sz="2800" dirty="0"/>
          </a:p>
          <a:p>
            <a:r>
              <a:rPr lang="fr-FR" sz="2800" dirty="0" err="1"/>
              <a:t>Madjiguéne</a:t>
            </a:r>
            <a:r>
              <a:rPr lang="fr-FR" sz="2800" dirty="0"/>
              <a:t> </a:t>
            </a:r>
            <a:r>
              <a:rPr lang="fr-FR" sz="2800" dirty="0" smtClean="0"/>
              <a:t>TOURE </a:t>
            </a:r>
            <a:r>
              <a:rPr lang="fr-FR" sz="2800" dirty="0"/>
              <a:t>(9éme cabinet) / Me Marie Louise Natacha </a:t>
            </a:r>
            <a:r>
              <a:rPr lang="fr-FR" sz="2800" dirty="0" err="1"/>
              <a:t>Diémé</a:t>
            </a:r>
            <a:r>
              <a:rPr lang="fr-FR" sz="2800" dirty="0"/>
              <a:t>.</a:t>
            </a:r>
            <a:endParaRPr lang="fr-FR" sz="2800" dirty="0"/>
          </a:p>
          <a:p>
            <a:r>
              <a:rPr lang="fr-FR" sz="2800" dirty="0" err="1"/>
              <a:t>Débé</a:t>
            </a:r>
            <a:r>
              <a:rPr lang="fr-FR" sz="2800" dirty="0"/>
              <a:t> </a:t>
            </a:r>
            <a:r>
              <a:rPr lang="fr-FR" sz="2800" dirty="0" smtClean="0"/>
              <a:t>MBOH </a:t>
            </a:r>
            <a:r>
              <a:rPr lang="fr-FR" sz="2800" dirty="0"/>
              <a:t>(10éme cabinet) / Me Adama Fall.</a:t>
            </a:r>
            <a:endParaRPr lang="fr-FR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6" y="624112"/>
            <a:ext cx="8911687" cy="87218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b="1" dirty="0">
                <a:latin typeface="Algerian" panose="04020705040A02060702" pitchFamily="82" charset="0"/>
              </a:rPr>
              <a:t>AUDIENCE DE REPARTITION DES AFFAIRES DANS LES CHAMBRES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1147311" y="1870363"/>
          <a:ext cx="10462800" cy="475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700"/>
                <a:gridCol w="2615700"/>
                <a:gridCol w="2615700"/>
                <a:gridCol w="2615700"/>
              </a:tblGrid>
              <a:tr h="2067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JOURS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  <a:endParaRPr lang="fr-FR" sz="1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687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</a:t>
                      </a: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JUDICIARE</a:t>
                      </a: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 smtClean="0"/>
                    </a:p>
                    <a:p>
                      <a:r>
                        <a:rPr lang="fr-FR" sz="2800" dirty="0" smtClean="0"/>
                        <a:t>Tous les lundis</a:t>
                      </a:r>
                      <a:endParaRPr lang="fr-FR" sz="2800" dirty="0" smtClean="0"/>
                    </a:p>
                    <a:p>
                      <a:r>
                        <a:rPr lang="fr-FR" sz="2800" dirty="0" smtClean="0"/>
                        <a:t>OUVRABLES</a:t>
                      </a:r>
                      <a:endParaRPr lang="fr-FR" sz="2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Répartition </a:t>
                      </a: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affaires civiles et commerciales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</a:t>
                      </a: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3 - 08h30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avec flèche vers le bas 4"/>
          <p:cNvSpPr/>
          <p:nvPr/>
        </p:nvSpPr>
        <p:spPr>
          <a:xfrm>
            <a:off x="4737253" y="837282"/>
            <a:ext cx="3514381" cy="877558"/>
          </a:xfrm>
          <a:prstGeom prst="downArrowCallout">
            <a:avLst>
              <a:gd name="adj1" fmla="val 25000"/>
              <a:gd name="adj2" fmla="val 25000"/>
              <a:gd name="adj3" fmla="val 17092"/>
              <a:gd name="adj4" fmla="val 6497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MAMADOU CISSE FALL OU JUGE DESIGNE</a:t>
            </a:r>
            <a:endParaRPr lang="fr-FR" b="1" dirty="0">
              <a:latin typeface="Bookman Old Style" panose="0205060405050502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8638" y="225428"/>
            <a:ext cx="8911687" cy="608944"/>
          </a:xfrm>
        </p:spPr>
        <p:txBody>
          <a:bodyPr>
            <a:normAutofit fontScale="90000"/>
          </a:bodyPr>
          <a:lstStyle/>
          <a:p>
            <a:br>
              <a:rPr lang="fr-FR" dirty="0" smtClean="0"/>
            </a:br>
            <a:r>
              <a:rPr lang="fr-FR" sz="3600" b="1" dirty="0" smtClean="0">
                <a:latin typeface="Algerian" panose="04020705040A02060702" pitchFamily="82" charset="0"/>
              </a:rPr>
              <a:t>AUDIENCES DE REFERE SUR PLACET (lundis)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689380" y="4280410"/>
          <a:ext cx="10832552" cy="2155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860"/>
                <a:gridCol w="2670860"/>
                <a:gridCol w="2819972"/>
                <a:gridCol w="2670860"/>
              </a:tblGrid>
              <a:tr h="967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JOURS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  <a:endParaRPr lang="fr-FR" sz="1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67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ANNEE</a:t>
                      </a:r>
                      <a:r>
                        <a:rPr lang="fr-FR" sz="2000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JUDICIARE</a:t>
                      </a:r>
                      <a:endParaRPr lang="fr-FR" sz="3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r>
                        <a:rPr lang="fr-FR" sz="2400" dirty="0" smtClean="0"/>
                        <a:t>Tous les lundis Ouvrables</a:t>
                      </a:r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Répartition </a:t>
                      </a: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affaires civiles et commerciales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</a:t>
                      </a: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3 - 08h30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443211" y="834372"/>
            <a:ext cx="8521672" cy="33189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i="1" dirty="0" smtClean="0"/>
              <a:t>MAMADOU CISSE FALL OU LE JUGE DÉSIGNÉ</a:t>
            </a:r>
            <a:endParaRPr lang="fr-FR" b="1" i="1" dirty="0" smtClean="0"/>
          </a:p>
          <a:p>
            <a:r>
              <a:rPr lang="fr-FR" b="1" i="1" u="sng" dirty="0" smtClean="0"/>
              <a:t>PÔLE DES RÉFÉRÉS</a:t>
            </a:r>
            <a:r>
              <a:rPr lang="fr-FR" b="1" i="1" dirty="0" smtClean="0"/>
              <a:t> : </a:t>
            </a:r>
            <a:r>
              <a:rPr lang="fr-FR" dirty="0"/>
              <a:t>Samba NDIAYE – El Hadji Ibrahima SECK – Aude M. B. MBAYE BADIANE – Maguette POUYE – Cheikh Mbacké GUISSE – Mouhamadou Rahmane FALL – </a:t>
            </a:r>
            <a:r>
              <a:rPr lang="fr-FR" dirty="0" err="1"/>
              <a:t>Ndèye</a:t>
            </a:r>
            <a:r>
              <a:rPr lang="fr-FR" dirty="0"/>
              <a:t> Seynabou WADE – </a:t>
            </a:r>
            <a:r>
              <a:rPr lang="fr-FR" dirty="0" err="1"/>
              <a:t>Ndèye</a:t>
            </a:r>
            <a:r>
              <a:rPr lang="fr-FR" dirty="0"/>
              <a:t> Awa DIAGNE – Khadidiatou BA NDIEGUENE - Fatou Binetou BADJI - Cheikh Ismail Aidara DIOP- Khadim DIAGNE – Lamine FAYE – Babacar Diomaye DIOUF – Aïssatou CISSE</a:t>
            </a:r>
            <a:endParaRPr lang="fr-FR" b="1" i="1" dirty="0" smtClean="0"/>
          </a:p>
          <a:p>
            <a:r>
              <a:rPr lang="fr-FR" b="1" i="1" u="sng" dirty="0" smtClean="0"/>
              <a:t>GREFFIER</a:t>
            </a:r>
            <a:r>
              <a:rPr lang="fr-FR" b="1" i="1" dirty="0" smtClean="0"/>
              <a:t> : </a:t>
            </a:r>
            <a:r>
              <a:rPr lang="en-GB" dirty="0"/>
              <a:t>Mes Oumou </a:t>
            </a:r>
            <a:r>
              <a:rPr lang="en-GB" dirty="0" err="1"/>
              <a:t>Kaltom</a:t>
            </a:r>
            <a:r>
              <a:rPr lang="en-GB" dirty="0"/>
              <a:t> Fall/Ibrahima Fall/Ndack Ndiaye/ Ndéye </a:t>
            </a:r>
            <a:r>
              <a:rPr lang="en-GB" dirty="0" err="1"/>
              <a:t>Aissatou</a:t>
            </a:r>
            <a:r>
              <a:rPr lang="en-GB" dirty="0"/>
              <a:t> Fall </a:t>
            </a:r>
            <a:endParaRPr lang="fr-FR" dirty="0"/>
          </a:p>
          <a:p>
            <a:r>
              <a:rPr lang="fr-FR" b="1" i="1" u="sng" dirty="0" smtClean="0"/>
              <a:t>COORDONNATEUR</a:t>
            </a:r>
            <a:r>
              <a:rPr lang="fr-FR" b="1" i="1" dirty="0" smtClean="0"/>
              <a:t> : SAMBA NDIAYE / </a:t>
            </a:r>
            <a:r>
              <a:rPr lang="fr-FR" b="1" i="1" u="sng" dirty="0" smtClean="0"/>
              <a:t>SUPPLÉANT</a:t>
            </a:r>
            <a:r>
              <a:rPr lang="fr-FR" b="1" i="1" dirty="0" smtClean="0"/>
              <a:t> : NDÈYE AWA DIAGNE</a:t>
            </a:r>
            <a:endParaRPr lang="fr-FR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20635" y="236184"/>
            <a:ext cx="8911687" cy="779687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 smtClean="0"/>
            </a:br>
            <a:r>
              <a:rPr lang="fr-FR" sz="5400" b="1" dirty="0" smtClean="0"/>
              <a:t> </a:t>
            </a:r>
            <a:r>
              <a:rPr lang="fr-FR" sz="2700" b="1" dirty="0" smtClean="0"/>
              <a:t>AUDIENCES DES CONTESTATIONS DE SAISIES, des REFERES sur DIFFICULTES et appels TI (les vendredis)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800683" y="4487517"/>
          <a:ext cx="10576364" cy="221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091"/>
                <a:gridCol w="2644091"/>
                <a:gridCol w="2644091"/>
                <a:gridCol w="2644091"/>
              </a:tblGrid>
              <a:tr h="1030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JOURS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  <a:endParaRPr lang="fr-FR" sz="1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158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</a:t>
                      </a:r>
                      <a:r>
                        <a:rPr lang="fr-FR" sz="2000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fr-FR" sz="20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</a:t>
                      </a:r>
                      <a:r>
                        <a:rPr lang="fr-FR" sz="2000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JUDICIAIRE</a:t>
                      </a:r>
                      <a:endParaRPr lang="fr-FR" sz="3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 smtClean="0"/>
                    </a:p>
                    <a:p>
                      <a:r>
                        <a:rPr lang="fr-FR" sz="2400" dirty="0" smtClean="0"/>
                        <a:t>Tous les Vendredis Ouvrables</a:t>
                      </a:r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Contestation de saisies</a:t>
                      </a:r>
                      <a:r>
                        <a:rPr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Référé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</a:t>
                      </a: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3 - 08h30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016087" y="1118381"/>
            <a:ext cx="8542857" cy="2803623"/>
          </a:xfrm>
          <a:prstGeom prst="roundRect">
            <a:avLst/>
          </a:prstGeom>
          <a:solidFill>
            <a:srgbClr val="FFFF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u="sng" dirty="0"/>
              <a:t>Président </a:t>
            </a:r>
            <a:r>
              <a:rPr lang="fr-FR" dirty="0"/>
              <a:t>: Mamadou CISSE FALL ou le juge désigné.</a:t>
            </a:r>
            <a:endParaRPr lang="fr-FR" dirty="0"/>
          </a:p>
          <a:p>
            <a:r>
              <a:rPr lang="fr-FR" b="1" u="sng" dirty="0"/>
              <a:t>Pôle des référés</a:t>
            </a:r>
            <a:r>
              <a:rPr lang="fr-FR" dirty="0"/>
              <a:t> : Samba NDIAYE – Aude M. B. MBAYE BADIANE – Maguette POUYE – Cheikh Mbacké GUISSE – Mouhamadou Rahmane FALL – </a:t>
            </a:r>
            <a:r>
              <a:rPr lang="fr-FR" dirty="0" err="1"/>
              <a:t>Ndèye</a:t>
            </a:r>
            <a:r>
              <a:rPr lang="fr-FR" dirty="0"/>
              <a:t> Seynabou WADE – </a:t>
            </a:r>
            <a:r>
              <a:rPr lang="fr-FR" dirty="0" err="1"/>
              <a:t>Ndèye</a:t>
            </a:r>
            <a:r>
              <a:rPr lang="fr-FR" dirty="0"/>
              <a:t> Awa DIAGNE – Khadidiatou BA NDIEGUENE - Fatou Binetou BADJI - Cheikh Ismail Aidara DIOP- Khadim DIAGNE – Lamine FAYE – Bassirou Diomaye DIOUF – Aïssatou CISSE</a:t>
            </a:r>
            <a:endParaRPr lang="fr-FR" dirty="0"/>
          </a:p>
          <a:p>
            <a:r>
              <a:rPr lang="en-GB" b="1" u="sng" dirty="0" err="1"/>
              <a:t>Greffiers</a:t>
            </a:r>
            <a:r>
              <a:rPr lang="en-GB" dirty="0"/>
              <a:t> : Mes Oumou </a:t>
            </a:r>
            <a:r>
              <a:rPr lang="en-GB" dirty="0" err="1"/>
              <a:t>Kaltom</a:t>
            </a:r>
            <a:r>
              <a:rPr lang="en-GB" dirty="0"/>
              <a:t> Fall/Ibrahima Fall/Ndack Ndiaye/Ndéye </a:t>
            </a:r>
            <a:r>
              <a:rPr lang="en-GB" dirty="0" err="1"/>
              <a:t>Aissatou</a:t>
            </a:r>
            <a:r>
              <a:rPr lang="en-GB" dirty="0"/>
              <a:t> Fall.</a:t>
            </a:r>
            <a:endParaRPr lang="fr-FR" dirty="0"/>
          </a:p>
          <a:p>
            <a:r>
              <a:rPr lang="fr-FR" b="1" i="1" u="sng" dirty="0" smtClean="0"/>
              <a:t>COORDONNATEUR </a:t>
            </a:r>
            <a:r>
              <a:rPr lang="fr-FR" b="1" i="1" dirty="0" smtClean="0"/>
              <a:t>: SAMBA NDIAYE / </a:t>
            </a:r>
            <a:r>
              <a:rPr lang="fr-FR" b="1" i="1" u="sng" dirty="0" smtClean="0"/>
              <a:t>SUPPLÉANT</a:t>
            </a:r>
            <a:r>
              <a:rPr lang="fr-FR" b="1" i="1" dirty="0" smtClean="0"/>
              <a:t> : NDÈYE AWA DIAG</a:t>
            </a:r>
            <a:r>
              <a:rPr lang="fr-FR" i="1" dirty="0" smtClean="0"/>
              <a:t>NE</a:t>
            </a:r>
            <a:endParaRPr lang="fr-FR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6947" y="546997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b="1" dirty="0" smtClean="0">
                <a:latin typeface="Algerian" panose="04020705040A02060702" pitchFamily="82" charset="0"/>
              </a:rPr>
              <a:t> </a:t>
            </a:r>
            <a:r>
              <a:rPr lang="fr-FR" sz="3600" b="1" dirty="0" smtClean="0">
                <a:latin typeface="Algerian" panose="04020705040A02060702" pitchFamily="82" charset="0"/>
              </a:rPr>
              <a:t>CHAMBRE DES PROCEDURES COLLECTIVES 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20968" y="3009570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/>
                <a:gridCol w="3076719"/>
                <a:gridCol w="2465103"/>
                <a:gridCol w="2770911"/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3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JOURS</a:t>
                      </a:r>
                      <a:endParaRPr lang="fr-FR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lang="fr-FR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4</a:t>
                      </a:r>
                      <a:r>
                        <a:rPr lang="fr-FR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mercredis Ouvrables)</a:t>
                      </a:r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Procédures </a:t>
                      </a: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collectives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Salle de réunion TGI 10h</a:t>
                      </a:r>
                      <a:endParaRPr lang="fr-FR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189822" y="1185016"/>
            <a:ext cx="8890612" cy="1756487"/>
          </a:xfrm>
          <a:prstGeom prst="roundRect">
            <a:avLst/>
          </a:prstGeom>
          <a:solidFill>
            <a:srgbClr val="92D05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000" dirty="0" smtClean="0"/>
          </a:p>
          <a:p>
            <a:r>
              <a:rPr lang="fr-FR" sz="2000" b="1" dirty="0" smtClean="0"/>
              <a:t>PRESIDENTE</a:t>
            </a:r>
            <a:r>
              <a:rPr lang="fr-FR" sz="2000" b="1" dirty="0"/>
              <a:t> : </a:t>
            </a:r>
            <a:r>
              <a:rPr lang="fr-FR" sz="2000" b="1" dirty="0" smtClean="0"/>
              <a:t>  ALYMATOU THIOYE </a:t>
            </a:r>
            <a:r>
              <a:rPr lang="fr-FR" sz="2000" b="1" dirty="0"/>
              <a:t>			</a:t>
            </a:r>
            <a:endParaRPr lang="fr-FR" sz="2000" b="1" dirty="0"/>
          </a:p>
          <a:p>
            <a:r>
              <a:rPr lang="fr-FR" sz="2000" b="1" dirty="0" smtClean="0"/>
              <a:t>MEMBRES :       FATOU </a:t>
            </a:r>
            <a:r>
              <a:rPr lang="fr-FR" sz="2000" b="1" dirty="0"/>
              <a:t>BINETOU BADJI </a:t>
            </a:r>
            <a:r>
              <a:rPr lang="fr-FR" sz="2000" dirty="0" smtClean="0"/>
              <a:t>-</a:t>
            </a:r>
            <a:r>
              <a:rPr lang="fr-FR" sz="2000" b="1" dirty="0" smtClean="0"/>
              <a:t> CHEIKH ISMAIL AIDARA DIOP</a:t>
            </a:r>
            <a:endParaRPr lang="fr-FR" sz="2000" b="1" dirty="0" smtClean="0"/>
          </a:p>
          <a:p>
            <a:r>
              <a:rPr lang="fr-FR" sz="2000" b="1" dirty="0" smtClean="0"/>
              <a:t>SUPLEANT :      </a:t>
            </a:r>
            <a:r>
              <a:rPr lang="en-GB" sz="2000" dirty="0" smtClean="0"/>
              <a:t>KHADIM DIAGNE</a:t>
            </a:r>
            <a:endParaRPr lang="fr-FR" sz="2000" dirty="0" smtClean="0"/>
          </a:p>
          <a:p>
            <a:r>
              <a:rPr lang="fr-FR" sz="2000" b="1" dirty="0" smtClean="0"/>
              <a:t>GREFFIER</a:t>
            </a:r>
            <a:r>
              <a:rPr lang="fr-FR" sz="2000" b="1" dirty="0"/>
              <a:t> </a:t>
            </a:r>
            <a:r>
              <a:rPr lang="fr-FR" sz="2000" b="1" dirty="0" smtClean="0"/>
              <a:t>:       </a:t>
            </a:r>
            <a:r>
              <a:rPr lang="en-US" sz="2000" dirty="0" smtClean="0"/>
              <a:t>ME HAWA DAHA NGAIDO</a:t>
            </a:r>
            <a:endParaRPr lang="fr-FR" sz="2000" dirty="0" smtClean="0"/>
          </a:p>
          <a:p>
            <a:endParaRPr lang="fr-F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8125" y="348693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b="1" dirty="0" smtClean="0">
                <a:latin typeface="Algerian" panose="04020705040A02060702" pitchFamily="82" charset="0"/>
              </a:rPr>
              <a:t> </a:t>
            </a:r>
            <a:r>
              <a:rPr lang="fr-FR" sz="3600" b="1" dirty="0" smtClean="0">
                <a:latin typeface="Algerian" panose="04020705040A02060702" pitchFamily="82" charset="0"/>
              </a:rPr>
              <a:t>CHAMBRE DES SAISIES IMMOBILIERES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20967" y="3273975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/>
                <a:gridCol w="2770911"/>
                <a:gridCol w="2770911"/>
                <a:gridCol w="2770911"/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3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JOURS</a:t>
                      </a:r>
                      <a:endParaRPr lang="fr-FR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fr-FR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2</a:t>
                      </a:r>
                      <a:r>
                        <a:rPr lang="fr-FR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mardis)</a:t>
                      </a:r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Saisies</a:t>
                      </a:r>
                      <a:r>
                        <a:rPr lang="fr-FR" sz="1800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immobilières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Salle de réunion TGI 10h</a:t>
                      </a:r>
                      <a:endParaRPr lang="fr-FR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348125" y="1185018"/>
            <a:ext cx="9070509" cy="19327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dirty="0" smtClean="0"/>
          </a:p>
          <a:p>
            <a:endParaRPr lang="fr-FR" sz="2400" b="1" dirty="0" smtClean="0"/>
          </a:p>
          <a:p>
            <a:r>
              <a:rPr lang="fr-FR" sz="2400" b="1" dirty="0" smtClean="0"/>
              <a:t>PRESIDENT</a:t>
            </a:r>
            <a:r>
              <a:rPr lang="fr-FR" sz="2400" b="1" dirty="0"/>
              <a:t> : </a:t>
            </a:r>
            <a:r>
              <a:rPr lang="fr-FR" sz="2400" dirty="0" smtClean="0"/>
              <a:t>ALYMATOU THIOYE</a:t>
            </a:r>
            <a:endParaRPr lang="fr-FR" sz="2400" dirty="0"/>
          </a:p>
          <a:p>
            <a:r>
              <a:rPr lang="fr-FR" sz="2400" b="1" dirty="0"/>
              <a:t>				</a:t>
            </a:r>
            <a:endParaRPr lang="fr-FR" sz="2400" b="1" dirty="0"/>
          </a:p>
          <a:p>
            <a:r>
              <a:rPr lang="fr-FR" sz="2400" b="1" dirty="0"/>
              <a:t>MEMBRES : </a:t>
            </a:r>
            <a:r>
              <a:rPr lang="fr-FR" sz="2400" dirty="0" smtClean="0"/>
              <a:t>FATOU BINETOU BADJI – ISMAILA DIOP AIDARA</a:t>
            </a:r>
            <a:endParaRPr lang="fr-FR" sz="2400" b="1" dirty="0"/>
          </a:p>
          <a:p>
            <a:r>
              <a:rPr lang="fr-FR" sz="2400" b="1" dirty="0" smtClean="0"/>
              <a:t>SUPLEANT</a:t>
            </a:r>
            <a:r>
              <a:rPr lang="fr-FR" sz="2400" b="1" dirty="0"/>
              <a:t> : </a:t>
            </a:r>
            <a:r>
              <a:rPr lang="fr-FR" sz="2400" b="1" dirty="0" smtClean="0"/>
              <a:t> </a:t>
            </a:r>
            <a:r>
              <a:rPr lang="fr-FR" sz="2400" b="1" dirty="0" smtClean="0"/>
              <a:t>KHADIM </a:t>
            </a:r>
            <a:r>
              <a:rPr lang="fr-FR" sz="2400" b="1" dirty="0" smtClean="0"/>
              <a:t>DIAGNE</a:t>
            </a:r>
            <a:endParaRPr lang="fr-FR" sz="2400" b="1" dirty="0" smtClean="0"/>
          </a:p>
          <a:p>
            <a:r>
              <a:rPr lang="fr-FR" sz="2400" b="1" dirty="0"/>
              <a:t>GREFFIER </a:t>
            </a:r>
            <a:r>
              <a:rPr lang="fr-FR" sz="2400" b="1" dirty="0" smtClean="0"/>
              <a:t>: </a:t>
            </a:r>
            <a:r>
              <a:rPr lang="fr-FR" sz="2400" dirty="0"/>
              <a:t>: </a:t>
            </a:r>
            <a:r>
              <a:rPr lang="fr-FR" sz="2400" dirty="0" smtClean="0"/>
              <a:t>ME PAULINE SIGUA GACKOU SENGHOR</a:t>
            </a:r>
            <a:endParaRPr lang="fr-FR" sz="2400" b="1" dirty="0"/>
          </a:p>
          <a:p>
            <a:endParaRPr lang="fr-FR" sz="1600" dirty="0"/>
          </a:p>
          <a:p>
            <a:endParaRPr lang="fr-F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8125" y="348693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b="1" dirty="0" smtClean="0">
                <a:latin typeface="Algerian" panose="04020705040A02060702" pitchFamily="82" charset="0"/>
              </a:rPr>
              <a:t> </a:t>
            </a:r>
            <a:r>
              <a:rPr lang="fr-FR" sz="3600" b="1" dirty="0" smtClean="0">
                <a:latin typeface="Algerian" panose="04020705040A02060702" pitchFamily="82" charset="0"/>
              </a:rPr>
              <a:t>DISTRIBUTIONS DE PRIX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20967" y="3273975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/>
                <a:gridCol w="2911467"/>
                <a:gridCol w="2630355"/>
                <a:gridCol w="2770911"/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3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JOURS</a:t>
                      </a:r>
                      <a:endParaRPr lang="fr-FR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(4°</a:t>
                      </a:r>
                      <a:r>
                        <a:rPr lang="fr-F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Jeudi Ouvrables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Saisies</a:t>
                      </a:r>
                      <a:r>
                        <a:rPr lang="fr-FR" sz="1800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immobilières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Salle de réunion TGI 10h</a:t>
                      </a:r>
                      <a:endParaRPr lang="fr-FR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348125" y="1185018"/>
            <a:ext cx="9070509" cy="19327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dirty="0" smtClean="0"/>
          </a:p>
          <a:p>
            <a:endParaRPr lang="fr-FR" sz="2400" b="1" dirty="0" smtClean="0"/>
          </a:p>
          <a:p>
            <a:r>
              <a:rPr lang="fr-FR" sz="2400" b="1" dirty="0" smtClean="0"/>
              <a:t>PRESIDENT</a:t>
            </a:r>
            <a:r>
              <a:rPr lang="fr-FR" sz="2400" b="1" dirty="0"/>
              <a:t> : </a:t>
            </a:r>
            <a:r>
              <a:rPr lang="fr-FR" sz="2400" dirty="0" smtClean="0"/>
              <a:t>ALYMATOU THIOYE</a:t>
            </a:r>
            <a:endParaRPr lang="fr-FR" sz="2400" b="1" dirty="0"/>
          </a:p>
          <a:p>
            <a:r>
              <a:rPr lang="fr-FR" sz="2400" b="1" dirty="0" smtClean="0"/>
              <a:t>SUPLEANTE</a:t>
            </a:r>
            <a:r>
              <a:rPr lang="fr-FR" sz="2400" b="1" dirty="0"/>
              <a:t> : </a:t>
            </a:r>
            <a:r>
              <a:rPr lang="fr-FR" sz="2400" b="1" dirty="0" smtClean="0"/>
              <a:t> </a:t>
            </a:r>
            <a:r>
              <a:rPr lang="fr-FR" sz="2400" b="1" dirty="0" smtClean="0"/>
              <a:t>KHADIM </a:t>
            </a:r>
            <a:r>
              <a:rPr lang="fr-FR" sz="2400" b="1" dirty="0" smtClean="0"/>
              <a:t>DIAGNE</a:t>
            </a:r>
            <a:endParaRPr lang="fr-FR" sz="2400" b="1" dirty="0" smtClean="0"/>
          </a:p>
          <a:p>
            <a:r>
              <a:rPr lang="fr-FR" sz="2400" b="1" dirty="0"/>
              <a:t>GREFFIER </a:t>
            </a:r>
            <a:r>
              <a:rPr lang="fr-FR" sz="2400" b="1" dirty="0" smtClean="0"/>
              <a:t>: </a:t>
            </a:r>
            <a:r>
              <a:rPr lang="fr-FR" sz="2400" dirty="0" smtClean="0"/>
              <a:t>:</a:t>
            </a:r>
            <a:endParaRPr lang="fr-FR" sz="2400" b="1" dirty="0"/>
          </a:p>
          <a:p>
            <a:endParaRPr lang="fr-FR" sz="1600" dirty="0"/>
          </a:p>
          <a:p>
            <a:endParaRPr lang="fr-F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6165" y="287225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dirty="0" smtClean="0">
                <a:latin typeface="Algerian" panose="04020705040A02060702" pitchFamily="82" charset="0"/>
              </a:rPr>
              <a:t>1° </a:t>
            </a:r>
            <a:r>
              <a:rPr lang="fr-FR" sz="3600" b="1" dirty="0" smtClean="0">
                <a:latin typeface="Algerian" panose="04020705040A02060702" pitchFamily="82" charset="0"/>
              </a:rPr>
              <a:t>CHAMBRE DU STATUT PERSONNEL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20968" y="3009570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/>
                <a:gridCol w="2770911"/>
                <a:gridCol w="2770911"/>
                <a:gridCol w="2770911"/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JOURS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  <a:endParaRPr lang="fr-FR" sz="1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(1</a:t>
                      </a:r>
                      <a:r>
                        <a:rPr lang="fr-FR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lang="fr-FR" sz="2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lundis Ouvrables)</a:t>
                      </a:r>
                      <a:endParaRPr lang="fr-F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800" dirty="0" smtClean="0"/>
                        <a:t>         AFFAIRES</a:t>
                      </a:r>
                      <a:r>
                        <a:rPr lang="fr-FR" sz="1800" baseline="0" dirty="0" smtClean="0"/>
                        <a:t> CIVILES</a:t>
                      </a:r>
                      <a:endParaRPr lang="fr-FR" sz="18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800" b="1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       SALLE</a:t>
                      </a:r>
                      <a:r>
                        <a:rPr lang="fr-FR" sz="1800" b="1" baseline="0" dirty="0" smtClean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</a:t>
                      </a:r>
                      <a:endParaRPr lang="fr-FR" sz="1800" b="1" dirty="0" smtClean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endParaRPr lang="fr-FR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516201" y="925073"/>
            <a:ext cx="10851614" cy="2046556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000" i="1" dirty="0" smtClean="0"/>
          </a:p>
          <a:p>
            <a:r>
              <a:rPr lang="fr-FR" sz="2000" b="1" i="1" dirty="0" smtClean="0"/>
              <a:t>PRESIDENT</a:t>
            </a:r>
            <a:r>
              <a:rPr lang="fr-FR" sz="2000" b="1" i="1" dirty="0"/>
              <a:t> : </a:t>
            </a:r>
            <a:r>
              <a:rPr lang="fr-FR" sz="2000" b="1" i="1" dirty="0" smtClean="0"/>
              <a:t>        AWA GUÉNAH MANGA</a:t>
            </a:r>
            <a:r>
              <a:rPr lang="fr-FR" sz="2000" b="1" i="1" dirty="0"/>
              <a:t>				</a:t>
            </a:r>
            <a:endParaRPr lang="fr-FR" sz="2000" b="1" i="1" dirty="0"/>
          </a:p>
          <a:p>
            <a:r>
              <a:rPr lang="fr-FR" sz="2000" b="1" i="1" dirty="0"/>
              <a:t>MEMBRES </a:t>
            </a:r>
            <a:r>
              <a:rPr lang="fr-FR" sz="2000" b="1" i="1" dirty="0" smtClean="0"/>
              <a:t>:     </a:t>
            </a:r>
            <a:r>
              <a:rPr lang="fr-FR" sz="2000" dirty="0" smtClean="0"/>
              <a:t>NDÉYE CODOU SECK </a:t>
            </a:r>
            <a:r>
              <a:rPr lang="fr-FR" sz="2000" dirty="0"/>
              <a:t>– </a:t>
            </a:r>
            <a:r>
              <a:rPr lang="fr-FR" sz="2000" dirty="0" smtClean="0"/>
              <a:t>MOUSSA MBALLO</a:t>
            </a:r>
            <a:r>
              <a:rPr lang="fr-FR" sz="2000" b="1" u="sng" dirty="0" smtClean="0"/>
              <a:t> </a:t>
            </a:r>
            <a:endParaRPr lang="fr-FR" sz="2000" b="1" u="sng" dirty="0" smtClean="0"/>
          </a:p>
          <a:p>
            <a:r>
              <a:rPr lang="fr-FR" sz="2000" b="1" i="1" dirty="0" smtClean="0"/>
              <a:t>JUGES DE LA MISE EN ETAT</a:t>
            </a:r>
            <a:r>
              <a:rPr lang="fr-FR" sz="2000" b="1" i="1" dirty="0"/>
              <a:t>: </a:t>
            </a:r>
            <a:r>
              <a:rPr lang="fr-FR" sz="2000" dirty="0"/>
              <a:t>NDÉYE CODOU SECK – MOUSSA MBALLO</a:t>
            </a:r>
            <a:r>
              <a:rPr lang="fr-FR" sz="2000" b="1" u="sng" dirty="0"/>
              <a:t> </a:t>
            </a:r>
            <a:endParaRPr lang="fr-FR" sz="2000" b="1" u="sng" dirty="0" smtClean="0"/>
          </a:p>
          <a:p>
            <a:r>
              <a:rPr lang="fr-FR" sz="2000" b="1" i="1" dirty="0" smtClean="0"/>
              <a:t>SUPLEANTE</a:t>
            </a:r>
            <a:r>
              <a:rPr lang="fr-FR" sz="2000" b="1" i="1" dirty="0"/>
              <a:t> </a:t>
            </a:r>
            <a:r>
              <a:rPr lang="fr-FR" sz="2000" b="1" i="1" dirty="0" smtClean="0"/>
              <a:t>:       AUDE MARGUERITTE MB. BADIANE </a:t>
            </a:r>
            <a:endParaRPr lang="fr-FR" sz="2000" b="1" i="1" dirty="0" smtClean="0"/>
          </a:p>
          <a:p>
            <a:r>
              <a:rPr lang="fr-FR" sz="2000" b="1" i="1" dirty="0" smtClean="0"/>
              <a:t>GREFFIER</a:t>
            </a:r>
            <a:r>
              <a:rPr lang="fr-FR" sz="2000" b="1" i="1" dirty="0"/>
              <a:t> </a:t>
            </a:r>
            <a:r>
              <a:rPr lang="fr-FR" sz="2000" b="1" i="1" dirty="0" smtClean="0"/>
              <a:t>:       </a:t>
            </a:r>
            <a:r>
              <a:rPr lang="fr-FR" sz="2000" dirty="0" smtClean="0"/>
              <a:t>ME GERMAINE NDÉO GNING</a:t>
            </a:r>
            <a:endParaRPr lang="fr-FR" sz="2000" dirty="0"/>
          </a:p>
          <a:p>
            <a:endParaRPr lang="fr-F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10747</Words>
  <Application>WPS Presentation</Application>
  <PresentationFormat>Grand écran</PresentationFormat>
  <Paragraphs>782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3" baseType="lpstr">
      <vt:lpstr>Arial</vt:lpstr>
      <vt:lpstr>SimSun</vt:lpstr>
      <vt:lpstr>Wingdings</vt:lpstr>
      <vt:lpstr>Wingdings 2</vt:lpstr>
      <vt:lpstr>Algerian</vt:lpstr>
      <vt:lpstr>Calibri</vt:lpstr>
      <vt:lpstr>Times New Roman</vt:lpstr>
      <vt:lpstr>Bookman Old Style</vt:lpstr>
      <vt:lpstr>Arial Unicode MS</vt:lpstr>
      <vt:lpstr>Constantia</vt:lpstr>
      <vt:lpstr>Microsoft YaHei</vt:lpstr>
      <vt:lpstr>Arial Unicode MS</vt:lpstr>
      <vt:lpstr>Calibri</vt:lpstr>
      <vt:lpstr>Times New Roman</vt:lpstr>
      <vt:lpstr>Book Antiqua</vt:lpstr>
      <vt:lpstr>Bodoni MT Poster Compressed</vt:lpstr>
      <vt:lpstr>Débit</vt:lpstr>
      <vt:lpstr>        COUR D’APPEL DE DAKAR TRIBUNAL DE GRANDE INSTANCE HORS CLASSE DE DAKAR    ASSEMBLEE GENERALE   ORDINAIRE DU RESSORT DU TGI HORS CLASSE DE DAKAR Jeudi 16 novembre 2023 </vt:lpstr>
      <vt:lpstr>Répartition des affaires et calendriers des audiences  </vt:lpstr>
      <vt:lpstr>AUDIENCE DE REPARTITION DES AFFAIRES DANS LES CHAMBRES </vt:lpstr>
      <vt:lpstr> AUDIENCES DE REFERE SUR PLACET (lundis)</vt:lpstr>
      <vt:lpstr>  AUDIENCES DES CONTESTATIONS DE SAISIES, des REFERES sur DIFFICULTES et appels TI (les vendredis)</vt:lpstr>
      <vt:lpstr>  CHAMBRE DES PROCEDURES COLLECTIVES </vt:lpstr>
      <vt:lpstr>  CHAMBRE DES SAISIES IMMOBILIERES</vt:lpstr>
      <vt:lpstr>  DISTRIBUTIONS DE PRIX</vt:lpstr>
      <vt:lpstr> 1° CHAMBRE DU STATUT PERSONNEL</vt:lpstr>
      <vt:lpstr> 2° CHAMBRE DU STATUT PERSONNEL</vt:lpstr>
      <vt:lpstr>1ère  CHAMBRE CIVILe</vt:lpstr>
      <vt:lpstr>2ème   CHAMBRE CIVILe</vt:lpstr>
      <vt:lpstr>3ème CHAMBRE CIVILE </vt:lpstr>
      <vt:lpstr>                          CHAMBRE DES EXPROPRIATIONS  </vt:lpstr>
      <vt:lpstr>CHAMBRE DES SAISIES REMUNERATIONS ET CESSIONS VOLONTAIRES DE SALAIRE  </vt:lpstr>
      <vt:lpstr>1ère CHAMBRE CORRECTIONNELLE  </vt:lpstr>
      <vt:lpstr>2ème CHAMBRE CORRECTIONNELLE  </vt:lpstr>
      <vt:lpstr>3ème CHAMBRE CORRECTIONNELLE  </vt:lpstr>
      <vt:lpstr>CHAMBRE CRIMINELLE  </vt:lpstr>
      <vt:lpstr> CHAMBRE CRIMINELLE  </vt:lpstr>
      <vt:lpstr>TRIBUNAL POUR ENFANTS  </vt:lpstr>
      <vt:lpstr>ASSITANCE EDUCATIVE </vt:lpstr>
      <vt:lpstr>  TRIBUNAL MILITAIRE </vt:lpstr>
      <vt:lpstr>  FLAGRANTS DELITS </vt:lpstr>
      <vt:lpstr>   COURRIER ET REQUÊTES </vt:lpstr>
      <vt:lpstr>        JUGES D’INSTRUCTION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Tribunal de Grande Instance Hors Classe</dc:title>
  <dc:creator>Fatou</dc:creator>
  <cp:lastModifiedBy>CISSE FALL</cp:lastModifiedBy>
  <cp:revision>369</cp:revision>
  <cp:lastPrinted>2022-01-28T16:36:00Z</cp:lastPrinted>
  <dcterms:created xsi:type="dcterms:W3CDTF">2018-07-17T08:41:00Z</dcterms:created>
  <dcterms:modified xsi:type="dcterms:W3CDTF">2023-11-20T15:41:47Z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151ED52AA93749F0A94BE38BAF08E8BA_12</vt:lpwstr>
  </property>
  <property fmtid="{D5CDD505-2E9C-101B-9397-08002B2CF9AE}" pid="3" name="KSOProductBuildVer">
    <vt:lpwstr>1033-12.2.0.13266</vt:lpwstr>
  </property>
</Properties>
</file>